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739" r:id="rId1"/>
  </p:sldMasterIdLst>
  <p:notesMasterIdLst>
    <p:notesMasterId r:id="rId17"/>
  </p:notesMasterIdLst>
  <p:sldIdLst>
    <p:sldId id="292" r:id="rId2"/>
    <p:sldId id="257" r:id="rId3"/>
    <p:sldId id="260" r:id="rId4"/>
    <p:sldId id="307" r:id="rId5"/>
    <p:sldId id="306" r:id="rId6"/>
    <p:sldId id="312" r:id="rId7"/>
    <p:sldId id="314" r:id="rId8"/>
    <p:sldId id="308" r:id="rId9"/>
    <p:sldId id="309" r:id="rId10"/>
    <p:sldId id="265" r:id="rId11"/>
    <p:sldId id="305" r:id="rId12"/>
    <p:sldId id="303" r:id="rId13"/>
    <p:sldId id="310" r:id="rId14"/>
    <p:sldId id="311" r:id="rId15"/>
    <p:sldId id="313" r:id="rId16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39">
          <p15:clr>
            <a:srgbClr val="A4A3A4"/>
          </p15:clr>
        </p15:guide>
        <p15:guide id="2" pos="575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2" autoAdjust="0"/>
    <p:restoredTop sz="96400" autoAdjust="0"/>
  </p:normalViewPr>
  <p:slideViewPr>
    <p:cSldViewPr>
      <p:cViewPr varScale="1">
        <p:scale>
          <a:sx n="77" d="100"/>
          <a:sy n="77" d="100"/>
        </p:scale>
        <p:origin x="414" y="96"/>
      </p:cViewPr>
      <p:guideLst>
        <p:guide orient="horz" pos="3239"/>
        <p:guide pos="575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dirty="0"/>
              <a:t>연령대별 방문자 통계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중학생</c:v>
                </c:pt>
              </c:strCache>
            </c:strRef>
          </c:tx>
          <c:spPr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10대</c:v>
                </c:pt>
                <c:pt idx="1">
                  <c:v>그 외(20, 30대 추정)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38</c:v>
                </c:pt>
                <c:pt idx="1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D2A-4F32-A991-F248456FD57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고등학생</c:v>
                </c:pt>
              </c:strCache>
            </c:strRef>
          </c:tx>
          <c:spPr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10대</c:v>
                </c:pt>
                <c:pt idx="1">
                  <c:v>그 외(20, 30대 추정)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22</c:v>
                </c:pt>
                <c:pt idx="1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D2A-4F32-A991-F248456FD578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열1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dLbl>
              <c:idx val="1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6D2A-4F32-A991-F248456FD578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10대</c:v>
                </c:pt>
                <c:pt idx="1">
                  <c:v>그 외(20, 30대 추정)</c:v>
                </c:pt>
              </c:strCache>
            </c:strRef>
          </c:cat>
          <c:val>
            <c:numRef>
              <c:f>Sheet1!$D$2:$D$3</c:f>
              <c:numCache>
                <c:formatCode>General</c:formatCode>
                <c:ptCount val="2"/>
                <c:pt idx="0">
                  <c:v>0</c:v>
                </c:pt>
                <c:pt idx="1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6D2A-4F32-A991-F248456FD57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571944424"/>
        <c:axId val="571945408"/>
      </c:barChart>
      <c:catAx>
        <c:axId val="5719444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71945408"/>
        <c:crosses val="autoZero"/>
        <c:auto val="1"/>
        <c:lblAlgn val="ctr"/>
        <c:lblOffset val="100"/>
        <c:noMultiLvlLbl val="0"/>
      </c:catAx>
      <c:valAx>
        <c:axId val="571945408"/>
        <c:scaling>
          <c:orientation val="minMax"/>
          <c:max val="1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7194442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2"/>
        <c:delete val="1"/>
      </c:legendEntry>
      <c:layout>
        <c:manualLayout>
          <c:xMode val="edge"/>
          <c:yMode val="edge"/>
          <c:x val="0.17182347222222222"/>
          <c:y val="0.9220433333333331"/>
          <c:w val="0.23301972222222223"/>
          <c:h val="5.414416666666666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dirty="0"/>
              <a:t>성별 방문자 통계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남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남</c:v>
                </c:pt>
                <c:pt idx="1">
                  <c:v>여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59</c:v>
                </c:pt>
                <c:pt idx="1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E29-4784-B4D6-9E4F770E0FF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여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남</c:v>
                </c:pt>
                <c:pt idx="1">
                  <c:v>여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0</c:v>
                </c:pt>
                <c:pt idx="1">
                  <c:v>41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E29-4784-B4D6-9E4F770E0FF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571944424"/>
        <c:axId val="571945408"/>
      </c:barChart>
      <c:catAx>
        <c:axId val="5719444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71945408"/>
        <c:crosses val="autoZero"/>
        <c:auto val="1"/>
        <c:lblAlgn val="ctr"/>
        <c:lblOffset val="100"/>
        <c:noMultiLvlLbl val="0"/>
      </c:catAx>
      <c:valAx>
        <c:axId val="571945408"/>
        <c:scaling>
          <c:orientation val="minMax"/>
          <c:max val="1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7194442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1C0A9A57-9553-4854-AE01-87B290AD1CA1}" type="datetime1">
              <a:rPr lang="ko-KR" altLang="en-US"/>
              <a:pPr lvl="0">
                <a:defRPr/>
              </a:pPr>
              <a:t>2025-06-30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 편집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2"/>
            <a:ext cx="4457700" cy="9159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2"/>
            <a:ext cx="4457700" cy="9159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664297DC-00EC-4146-BE07-7B5DBDB6776C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664297DC-00EC-4146-BE07-7B5DBDB6776C}" type="slidenum">
              <a:rPr lang="en-US" altLang="en-US"/>
              <a:pPr lvl="0">
                <a:defRPr/>
              </a:pPr>
              <a:t>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664297DC-00EC-4146-BE07-7B5DBDB6776C}" type="slidenum">
              <a:rPr lang="en-US" altLang="en-US"/>
              <a:pPr lvl="0">
                <a:defRPr/>
              </a:pPr>
              <a:t>11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6314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664297DC-00EC-4146-BE07-7B5DBDB6776C}" type="slidenum">
              <a:rPr lang="en-US" altLang="en-US"/>
              <a:pPr lvl="0">
                <a:defRPr/>
              </a:pPr>
              <a:t>12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288603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664297DC-00EC-4146-BE07-7B5DBDB6776C}" type="slidenum">
              <a:rPr lang="en-US" altLang="en-US"/>
              <a:pPr lvl="0">
                <a:defRPr/>
              </a:pPr>
              <a:t>13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977153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664297DC-00EC-4146-BE07-7B5DBDB6776C}" type="slidenum">
              <a:rPr lang="en-US" altLang="en-US"/>
              <a:pPr lvl="0">
                <a:defRPr/>
              </a:pPr>
              <a:t>14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447107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664297DC-00EC-4146-BE07-7B5DBDB6776C}" type="slidenum">
              <a:rPr lang="en-US" altLang="en-US"/>
              <a:pPr lvl="0">
                <a:defRPr/>
              </a:pPr>
              <a:t>15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119411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664297DC-00EC-4146-BE07-7B5DBDB6776C}" type="slidenum">
              <a:rPr lang="en-US" altLang="en-US"/>
              <a:pPr lvl="0">
                <a:defRPr/>
              </a:pPr>
              <a:t>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664297DC-00EC-4146-BE07-7B5DBDB6776C}" type="slidenum">
              <a:rPr lang="en-US" altLang="en-US"/>
              <a:pPr lvl="0">
                <a:defRPr/>
              </a:pPr>
              <a:t>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267646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664297DC-00EC-4146-BE07-7B5DBDB6776C}" type="slidenum">
              <a:rPr lang="en-US" altLang="en-US"/>
              <a:pPr lvl="0">
                <a:defRPr/>
              </a:pPr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912971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664297DC-00EC-4146-BE07-7B5DBDB6776C}" type="slidenum">
              <a:rPr lang="en-US" altLang="en-US"/>
              <a:pPr lvl="0">
                <a:defRPr/>
              </a:pPr>
              <a:t>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355873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664297DC-00EC-4146-BE07-7B5DBDB6776C}" type="slidenum">
              <a:rPr lang="en-US" altLang="en-US"/>
              <a:pPr lvl="0">
                <a:defRPr/>
              </a:pPr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936429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664297DC-00EC-4146-BE07-7B5DBDB6776C}" type="slidenum">
              <a:rPr lang="en-US" altLang="en-US"/>
              <a:pPr lvl="0">
                <a:defRPr/>
              </a:pPr>
              <a:t>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816311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664297DC-00EC-4146-BE07-7B5DBDB6776C}" type="slidenum">
              <a:rPr lang="en-US" altLang="en-US"/>
              <a:pPr lvl="0">
                <a:defRPr/>
              </a:pPr>
              <a:t>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543001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664297DC-00EC-4146-BE07-7B5DBDB6776C}" type="slidenum">
              <a:rPr lang="en-US" altLang="en-US"/>
              <a:pPr lvl="0">
                <a:defRPr/>
              </a:pPr>
              <a:t>10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6/30/2025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6/30/2025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6/30/2025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6/30/2025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438400" y="4021173"/>
            <a:ext cx="13411200" cy="2125218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2835367" y="4268174"/>
            <a:ext cx="12160067" cy="16312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0" b="1" kern="0" spc="-3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Escape</a:t>
            </a:r>
            <a:r>
              <a:rPr lang="ko-KR" altLang="en-US" sz="10000" b="1" kern="0" spc="-3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0000" b="1" kern="0" spc="-3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From Human</a:t>
            </a:r>
            <a:endParaRPr lang="en-US" b="1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" name="Object 9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21480000">
            <a:off x="14950359" y="5741579"/>
            <a:ext cx="471644" cy="618121"/>
          </a:xfrm>
          <a:prstGeom prst="rect">
            <a:avLst/>
          </a:prstGeom>
        </p:spPr>
      </p:pic>
      <p:sp>
        <p:nvSpPr>
          <p:cNvPr id="16" name="Object 8"/>
          <p:cNvSpPr txBox="1"/>
          <p:nvPr/>
        </p:nvSpPr>
        <p:spPr>
          <a:xfrm>
            <a:off x="11962257" y="6508505"/>
            <a:ext cx="3221724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4400" kern="0" spc="-3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Bold" pitchFamily="34" charset="0"/>
              </a:rPr>
              <a:t>TEAM DNA3</a:t>
            </a:r>
            <a:endParaRPr lang="en-US" sz="7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15392400" y="4367609"/>
            <a:ext cx="0" cy="1385899"/>
          </a:xfrm>
          <a:prstGeom prst="line">
            <a:avLst/>
          </a:prstGeom>
          <a:ln w="762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33129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FBFB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Object 45"/>
          <p:cNvSpPr txBox="1"/>
          <p:nvPr/>
        </p:nvSpPr>
        <p:spPr>
          <a:xfrm>
            <a:off x="285749" y="367041"/>
            <a:ext cx="5734051" cy="64633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vl="0">
              <a:defRPr/>
            </a:pPr>
            <a:r>
              <a:rPr lang="en-US" altLang="ko-KR" sz="3600" b="1" kern="0" spc="-300" dirty="0">
                <a:solidFill>
                  <a:srgbClr val="0F0F0E"/>
                </a:solidFill>
                <a:latin typeface="맑은 고딕"/>
                <a:ea typeface="맑은 고딕"/>
              </a:rPr>
              <a:t>3</a:t>
            </a:r>
            <a:r>
              <a:rPr lang="en-US" sz="3600" b="1" kern="0" spc="-300" dirty="0">
                <a:solidFill>
                  <a:srgbClr val="0F0F0E"/>
                </a:solidFill>
                <a:latin typeface="맑은 고딕"/>
                <a:ea typeface="맑은 고딕"/>
              </a:rPr>
              <a:t>. </a:t>
            </a:r>
            <a:r>
              <a:rPr lang="ko-KR" altLang="en-US" sz="3600" b="1" kern="0" spc="-300" dirty="0">
                <a:solidFill>
                  <a:srgbClr val="0F0F0E"/>
                </a:solidFill>
                <a:latin typeface="맑은 고딕"/>
                <a:ea typeface="맑은 고딕"/>
              </a:rPr>
              <a:t>구현 목록 </a:t>
            </a:r>
            <a:r>
              <a:rPr lang="en-US" altLang="ko-KR" sz="3600" b="1" kern="0" spc="-300" dirty="0">
                <a:solidFill>
                  <a:srgbClr val="0F0F0E"/>
                </a:solidFill>
                <a:latin typeface="맑은 고딕"/>
                <a:ea typeface="맑은 고딕"/>
              </a:rPr>
              <a:t>– </a:t>
            </a:r>
            <a:r>
              <a:rPr lang="ko-KR" altLang="en-US" sz="3600" b="1" kern="0" spc="-300" dirty="0">
                <a:solidFill>
                  <a:srgbClr val="0F0F0E"/>
                </a:solidFill>
                <a:latin typeface="맑은 고딕"/>
                <a:ea typeface="맑은 고딕"/>
              </a:rPr>
              <a:t>캐릭터</a:t>
            </a:r>
            <a:endParaRPr lang="en-US" altLang="ko-KR" sz="3600" b="1" kern="0" spc="-300" dirty="0">
              <a:solidFill>
                <a:srgbClr val="0F0F0E"/>
              </a:solidFill>
              <a:latin typeface="맑은 고딕"/>
              <a:ea typeface="맑은 고딕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285749" y="1257300"/>
            <a:ext cx="17716500" cy="8610600"/>
          </a:xfrm>
          <a:prstGeom prst="roundRect">
            <a:avLst>
              <a:gd name="adj" fmla="val 3151"/>
            </a:avLst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맑은 고딕"/>
              <a:ea typeface="맑은 고딕"/>
            </a:endParaRPr>
          </a:p>
        </p:txBody>
      </p:sp>
      <p:sp>
        <p:nvSpPr>
          <p:cNvPr id="47" name="모서리가 둥근 직사각형 11"/>
          <p:cNvSpPr/>
          <p:nvPr/>
        </p:nvSpPr>
        <p:spPr>
          <a:xfrm>
            <a:off x="3886200" y="1943100"/>
            <a:ext cx="9220200" cy="2355976"/>
          </a:xfrm>
          <a:prstGeom prst="roundRect">
            <a:avLst>
              <a:gd name="adj" fmla="val 315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ko-KR" altLang="en-US" sz="2000" b="1" dirty="0">
                <a:solidFill>
                  <a:schemeClr val="tx1"/>
                </a:solidFill>
                <a:latin typeface="맑은 고딕"/>
                <a:ea typeface="맑은 고딕"/>
              </a:rPr>
              <a:t>닭</a:t>
            </a:r>
            <a:endParaRPr lang="en-US" altLang="ko-KR" dirty="0">
              <a:solidFill>
                <a:schemeClr val="tx1"/>
              </a:solidFill>
              <a:latin typeface="맑은 고딕"/>
              <a:ea typeface="맑은 고딕"/>
            </a:endParaRPr>
          </a:p>
          <a:p>
            <a:pPr>
              <a:defRPr/>
            </a:pPr>
            <a:r>
              <a:rPr lang="ko-KR" altLang="en-US" dirty="0">
                <a:solidFill>
                  <a:schemeClr val="tx1"/>
                </a:solidFill>
                <a:latin typeface="맑은 고딕"/>
                <a:ea typeface="맑은 고딕"/>
              </a:rPr>
              <a:t>고유 스킬 </a:t>
            </a:r>
            <a:r>
              <a:rPr lang="en-US" altLang="ko-KR" dirty="0">
                <a:solidFill>
                  <a:schemeClr val="tx1"/>
                </a:solidFill>
                <a:latin typeface="맑은 고딕"/>
                <a:ea typeface="맑은 고딕"/>
              </a:rPr>
              <a:t>: </a:t>
            </a:r>
            <a:r>
              <a:rPr lang="ko-KR" altLang="en-US" dirty="0">
                <a:solidFill>
                  <a:schemeClr val="tx1"/>
                </a:solidFill>
                <a:latin typeface="맑은 고딕"/>
                <a:ea typeface="맑은 고딕"/>
              </a:rPr>
              <a:t>쫓지 </a:t>
            </a:r>
            <a:r>
              <a:rPr lang="ko-KR" altLang="en-US" dirty="0" err="1">
                <a:solidFill>
                  <a:schemeClr val="tx1"/>
                </a:solidFill>
                <a:latin typeface="맑은 고딕"/>
                <a:ea typeface="맑은 고딕"/>
              </a:rPr>
              <a:t>마닭</a:t>
            </a:r>
            <a:r>
              <a:rPr lang="en-US" altLang="ko-KR" dirty="0">
                <a:solidFill>
                  <a:schemeClr val="tx1"/>
                </a:solidFill>
                <a:latin typeface="맑은 고딕"/>
                <a:ea typeface="맑은 고딕"/>
              </a:rPr>
              <a:t>!</a:t>
            </a:r>
          </a:p>
          <a:p>
            <a:pPr>
              <a:defRPr/>
            </a:pPr>
            <a:r>
              <a:rPr lang="ko-KR" altLang="en-US" dirty="0">
                <a:solidFill>
                  <a:schemeClr val="tx1"/>
                </a:solidFill>
                <a:latin typeface="맑은 고딕"/>
                <a:ea typeface="맑은 고딕"/>
              </a:rPr>
              <a:t>울음소리로 상대방을 반대 방향으로 이동시킨다</a:t>
            </a:r>
            <a:r>
              <a:rPr lang="en-US" altLang="ko-KR" dirty="0">
                <a:solidFill>
                  <a:schemeClr val="tx1"/>
                </a:solidFill>
                <a:latin typeface="맑은 고딕"/>
                <a:ea typeface="맑은 고딕"/>
              </a:rPr>
              <a:t>.</a:t>
            </a:r>
            <a:endParaRPr lang="ko-KR" altLang="en-US" dirty="0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899432A-42AE-4CBB-B1FE-12BE002E59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239" y="1943100"/>
            <a:ext cx="2520000" cy="2355976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9C4E6AA-6916-4E13-842C-EBCF5FDFA0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425" y="4704852"/>
            <a:ext cx="2520000" cy="2179597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5989C97-EF71-4C6D-A019-B55A994D85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233" y="7290225"/>
            <a:ext cx="2520000" cy="181125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23" name="모서리가 둥근 직사각형 11">
            <a:extLst>
              <a:ext uri="{FF2B5EF4-FFF2-40B4-BE49-F238E27FC236}">
                <a16:creationId xmlns:a16="http://schemas.microsoft.com/office/drawing/2014/main" id="{997E3121-D369-4DE8-9B68-BB7A423C2314}"/>
              </a:ext>
            </a:extLst>
          </p:cNvPr>
          <p:cNvSpPr/>
          <p:nvPr/>
        </p:nvSpPr>
        <p:spPr>
          <a:xfrm>
            <a:off x="3886200" y="7290225"/>
            <a:ext cx="9220200" cy="1811250"/>
          </a:xfrm>
          <a:prstGeom prst="roundRect">
            <a:avLst>
              <a:gd name="adj" fmla="val 315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ko-KR" altLang="en-US" sz="2000" b="1" dirty="0">
                <a:solidFill>
                  <a:schemeClr val="tx1"/>
                </a:solidFill>
                <a:latin typeface="맑은 고딕"/>
                <a:ea typeface="맑은 고딕"/>
              </a:rPr>
              <a:t>소</a:t>
            </a:r>
            <a:endParaRPr lang="en-US" altLang="ko-KR" dirty="0">
              <a:solidFill>
                <a:schemeClr val="tx1"/>
              </a:solidFill>
              <a:latin typeface="맑은 고딕"/>
              <a:ea typeface="맑은 고딕"/>
            </a:endParaRPr>
          </a:p>
          <a:p>
            <a:pPr>
              <a:defRPr/>
            </a:pPr>
            <a:r>
              <a:rPr lang="ko-KR" altLang="en-US" dirty="0">
                <a:solidFill>
                  <a:schemeClr val="tx1"/>
                </a:solidFill>
                <a:latin typeface="맑은 고딕"/>
                <a:ea typeface="맑은 고딕"/>
              </a:rPr>
              <a:t>고유 스킬 </a:t>
            </a:r>
            <a:r>
              <a:rPr lang="en-US" altLang="ko-KR" dirty="0">
                <a:solidFill>
                  <a:schemeClr val="tx1"/>
                </a:solidFill>
                <a:latin typeface="맑은 고딕"/>
                <a:ea typeface="맑은 고딕"/>
              </a:rPr>
              <a:t>: </a:t>
            </a:r>
            <a:r>
              <a:rPr lang="ko-KR" altLang="en-US" dirty="0">
                <a:solidFill>
                  <a:schemeClr val="tx1"/>
                </a:solidFill>
                <a:latin typeface="맑은 고딕"/>
                <a:ea typeface="맑은 고딕"/>
              </a:rPr>
              <a:t>가로막소</a:t>
            </a:r>
            <a:r>
              <a:rPr lang="en-US" altLang="ko-KR" dirty="0">
                <a:solidFill>
                  <a:schemeClr val="tx1"/>
                </a:solidFill>
                <a:latin typeface="맑은 고딕"/>
                <a:ea typeface="맑은 고딕"/>
              </a:rPr>
              <a:t>~</a:t>
            </a:r>
          </a:p>
          <a:p>
            <a:pPr>
              <a:defRPr/>
            </a:pPr>
            <a:r>
              <a:rPr lang="ko-KR" altLang="en-US" dirty="0">
                <a:solidFill>
                  <a:schemeClr val="tx1"/>
                </a:solidFill>
                <a:latin typeface="맑은 고딕"/>
                <a:ea typeface="맑은 고딕"/>
              </a:rPr>
              <a:t>자신의 위치에 방해물을 소환하여 길을 막는다</a:t>
            </a:r>
            <a:r>
              <a:rPr lang="en-US" altLang="ko-KR" dirty="0">
                <a:solidFill>
                  <a:schemeClr val="tx1"/>
                </a:solidFill>
                <a:latin typeface="맑은 고딕"/>
                <a:ea typeface="맑은 고딕"/>
              </a:rPr>
              <a:t>.</a:t>
            </a:r>
            <a:endParaRPr lang="ko-KR" altLang="en-US" dirty="0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11" name="모서리가 둥근 직사각형 11">
            <a:extLst>
              <a:ext uri="{FF2B5EF4-FFF2-40B4-BE49-F238E27FC236}">
                <a16:creationId xmlns:a16="http://schemas.microsoft.com/office/drawing/2014/main" id="{FD737F86-77D5-45EE-A975-6FF8AC8C9A94}"/>
              </a:ext>
            </a:extLst>
          </p:cNvPr>
          <p:cNvSpPr/>
          <p:nvPr/>
        </p:nvSpPr>
        <p:spPr>
          <a:xfrm>
            <a:off x="3886200" y="4704852"/>
            <a:ext cx="9220200" cy="2179597"/>
          </a:xfrm>
          <a:prstGeom prst="roundRect">
            <a:avLst>
              <a:gd name="adj" fmla="val 315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ko-KR" altLang="en-US" sz="2000" b="1" dirty="0">
                <a:solidFill>
                  <a:schemeClr val="tx1"/>
                </a:solidFill>
                <a:latin typeface="맑은 고딕"/>
                <a:ea typeface="맑은 고딕"/>
              </a:rPr>
              <a:t>양</a:t>
            </a:r>
            <a:endParaRPr lang="en-US" altLang="ko-KR" dirty="0">
              <a:solidFill>
                <a:schemeClr val="tx1"/>
              </a:solidFill>
              <a:latin typeface="맑은 고딕"/>
              <a:ea typeface="맑은 고딕"/>
            </a:endParaRPr>
          </a:p>
          <a:p>
            <a:pPr>
              <a:defRPr/>
            </a:pPr>
            <a:r>
              <a:rPr lang="ko-KR" altLang="en-US" dirty="0">
                <a:solidFill>
                  <a:schemeClr val="tx1"/>
                </a:solidFill>
                <a:latin typeface="맑은 고딕"/>
                <a:ea typeface="맑은 고딕"/>
              </a:rPr>
              <a:t>고유 스킬 </a:t>
            </a:r>
            <a:r>
              <a:rPr lang="en-US" altLang="ko-KR" dirty="0">
                <a:solidFill>
                  <a:schemeClr val="tx1"/>
                </a:solidFill>
                <a:latin typeface="맑은 고딕"/>
                <a:ea typeface="맑은 고딕"/>
              </a:rPr>
              <a:t>: </a:t>
            </a:r>
            <a:r>
              <a:rPr lang="ko-KR" altLang="en-US" dirty="0">
                <a:solidFill>
                  <a:schemeClr val="tx1"/>
                </a:solidFill>
                <a:latin typeface="맑은 고딕"/>
                <a:ea typeface="맑은 고딕"/>
              </a:rPr>
              <a:t>잠깐</a:t>
            </a:r>
            <a:r>
              <a:rPr lang="en-US" altLang="ko-KR" dirty="0">
                <a:solidFill>
                  <a:schemeClr val="tx1"/>
                </a:solidFill>
                <a:latin typeface="맑은 고딕"/>
                <a:ea typeface="맑은 고딕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맑은 고딕"/>
                <a:ea typeface="맑은 고딕"/>
              </a:rPr>
              <a:t>안 </a:t>
            </a:r>
            <a:r>
              <a:rPr lang="ko-KR" altLang="en-US" dirty="0" err="1">
                <a:solidFill>
                  <a:schemeClr val="tx1"/>
                </a:solidFill>
                <a:latin typeface="맑은 고딕"/>
                <a:ea typeface="맑은 고딕"/>
              </a:rPr>
              <a:t>보이양</a:t>
            </a:r>
            <a:r>
              <a:rPr lang="en-US" altLang="ko-KR" dirty="0">
                <a:solidFill>
                  <a:schemeClr val="tx1"/>
                </a:solidFill>
                <a:latin typeface="맑은 고딕"/>
                <a:ea typeface="맑은 고딕"/>
              </a:rPr>
              <a:t>!</a:t>
            </a:r>
          </a:p>
          <a:p>
            <a:pPr>
              <a:defRPr/>
            </a:pPr>
            <a:r>
              <a:rPr lang="ko-KR" altLang="en-US" dirty="0">
                <a:solidFill>
                  <a:schemeClr val="tx1"/>
                </a:solidFill>
                <a:latin typeface="맑은 고딕"/>
                <a:ea typeface="맑은 고딕"/>
              </a:rPr>
              <a:t>양털을 이용하여 상대방의 시야를 가린다</a:t>
            </a:r>
            <a:r>
              <a:rPr lang="en-US" altLang="ko-KR" dirty="0">
                <a:solidFill>
                  <a:schemeClr val="tx1"/>
                </a:solidFill>
                <a:latin typeface="맑은 고딕"/>
                <a:ea typeface="맑은 고딕"/>
              </a:rPr>
              <a:t>.</a:t>
            </a:r>
            <a:endParaRPr lang="ko-KR" altLang="en-US" dirty="0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Object 45"/>
          <p:cNvSpPr txBox="1"/>
          <p:nvPr/>
        </p:nvSpPr>
        <p:spPr>
          <a:xfrm>
            <a:off x="285749" y="367041"/>
            <a:ext cx="5734051" cy="64633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vl="0">
              <a:defRPr/>
            </a:pPr>
            <a:r>
              <a:rPr lang="en-US" altLang="ko-KR" sz="3600" b="1" kern="0" spc="-300" dirty="0">
                <a:solidFill>
                  <a:srgbClr val="0F0F0E"/>
                </a:solidFill>
                <a:latin typeface="맑은 고딕"/>
                <a:ea typeface="맑은 고딕"/>
              </a:rPr>
              <a:t>3</a:t>
            </a:r>
            <a:r>
              <a:rPr lang="en-US" sz="3600" b="1" kern="0" spc="-300" dirty="0">
                <a:solidFill>
                  <a:srgbClr val="0F0F0E"/>
                </a:solidFill>
                <a:latin typeface="맑은 고딕"/>
                <a:ea typeface="맑은 고딕"/>
              </a:rPr>
              <a:t>. </a:t>
            </a:r>
            <a:r>
              <a:rPr lang="ko-KR" altLang="en-US" sz="3600" b="1" kern="0" spc="-300" dirty="0">
                <a:solidFill>
                  <a:srgbClr val="0F0F0E"/>
                </a:solidFill>
                <a:latin typeface="맑은 고딕"/>
                <a:ea typeface="맑은 고딕"/>
              </a:rPr>
              <a:t>구현 목록 </a:t>
            </a:r>
            <a:r>
              <a:rPr lang="en-US" altLang="ko-KR" sz="3600" b="1" kern="0" spc="-300" dirty="0">
                <a:solidFill>
                  <a:srgbClr val="0F0F0E"/>
                </a:solidFill>
                <a:latin typeface="맑은 고딕"/>
                <a:ea typeface="맑은 고딕"/>
              </a:rPr>
              <a:t>– </a:t>
            </a:r>
            <a:r>
              <a:rPr lang="ko-KR" altLang="en-US" sz="3600" b="1" kern="0" spc="-300" dirty="0">
                <a:solidFill>
                  <a:srgbClr val="0F0F0E"/>
                </a:solidFill>
                <a:latin typeface="맑은 고딕"/>
                <a:ea typeface="맑은 고딕"/>
              </a:rPr>
              <a:t>아이템</a:t>
            </a:r>
            <a:endParaRPr lang="en-US" altLang="ko-KR" sz="3600" b="1" kern="0" spc="-300" dirty="0">
              <a:solidFill>
                <a:srgbClr val="0F0F0E"/>
              </a:solidFill>
              <a:latin typeface="맑은 고딕"/>
              <a:ea typeface="맑은 고딕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285749" y="1257300"/>
            <a:ext cx="17716500" cy="8610600"/>
          </a:xfrm>
          <a:prstGeom prst="roundRect">
            <a:avLst>
              <a:gd name="adj" fmla="val 3151"/>
            </a:avLst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맑은 고딕"/>
              <a:ea typeface="맑은 고딕"/>
            </a:endParaRPr>
          </a:p>
        </p:txBody>
      </p:sp>
      <p:sp>
        <p:nvSpPr>
          <p:cNvPr id="47" name="모서리가 둥근 직사각형 11"/>
          <p:cNvSpPr/>
          <p:nvPr/>
        </p:nvSpPr>
        <p:spPr>
          <a:xfrm>
            <a:off x="3880986" y="1658963"/>
            <a:ext cx="9220200" cy="1846047"/>
          </a:xfrm>
          <a:prstGeom prst="roundRect">
            <a:avLst>
              <a:gd name="adj" fmla="val 315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ko-KR" altLang="en-US" sz="2000" b="1" dirty="0">
                <a:solidFill>
                  <a:schemeClr val="tx1"/>
                </a:solidFill>
                <a:latin typeface="맑은 고딕"/>
                <a:ea typeface="맑은 고딕"/>
              </a:rPr>
              <a:t>돌</a:t>
            </a:r>
            <a:endParaRPr lang="en-US" altLang="ko-KR" sz="2000" b="1" dirty="0">
              <a:solidFill>
                <a:schemeClr val="tx1"/>
              </a:solidFill>
              <a:latin typeface="맑은 고딕"/>
              <a:ea typeface="맑은 고딕"/>
            </a:endParaRPr>
          </a:p>
          <a:p>
            <a:pPr>
              <a:defRPr/>
            </a:pPr>
            <a:r>
              <a:rPr lang="ko-KR" altLang="en-US" dirty="0">
                <a:solidFill>
                  <a:schemeClr val="tx1"/>
                </a:solidFill>
                <a:latin typeface="맑은 고딕"/>
                <a:ea typeface="맑은 고딕"/>
              </a:rPr>
              <a:t>상대 플레이어 적중 시 스턴 및 </a:t>
            </a:r>
            <a:r>
              <a:rPr lang="en-US" altLang="ko-KR" dirty="0">
                <a:solidFill>
                  <a:schemeClr val="tx1"/>
                </a:solidFill>
                <a:latin typeface="맑은 고딕"/>
                <a:ea typeface="맑은 고딕"/>
              </a:rPr>
              <a:t>HP</a:t>
            </a:r>
            <a:r>
              <a:rPr lang="ko-KR" altLang="en-US" dirty="0">
                <a:solidFill>
                  <a:schemeClr val="tx1"/>
                </a:solidFill>
                <a:latin typeface="맑은 고딕"/>
                <a:ea typeface="맑은 고딕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맑은 고딕"/>
                <a:ea typeface="맑은 고딕"/>
              </a:rPr>
              <a:t>1 </a:t>
            </a:r>
            <a:r>
              <a:rPr lang="ko-KR" altLang="en-US" dirty="0">
                <a:solidFill>
                  <a:schemeClr val="tx1"/>
                </a:solidFill>
                <a:latin typeface="맑은 고딕"/>
                <a:ea typeface="맑은 고딕"/>
              </a:rPr>
              <a:t>감소</a:t>
            </a:r>
            <a:r>
              <a:rPr lang="en-US" altLang="ko-KR" dirty="0">
                <a:solidFill>
                  <a:schemeClr val="tx1"/>
                </a:solidFill>
                <a:latin typeface="맑은 고딕"/>
                <a:ea typeface="맑은 고딕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맑은 고딕"/>
                <a:ea typeface="맑은 고딕"/>
              </a:rPr>
              <a:t>상대 플레이어가 얼음 상태일 때</a:t>
            </a:r>
            <a:r>
              <a:rPr lang="en-US" altLang="ko-KR" dirty="0">
                <a:solidFill>
                  <a:schemeClr val="tx1"/>
                </a:solidFill>
                <a:latin typeface="맑은 고딕"/>
                <a:ea typeface="맑은 고딕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맑은 고딕"/>
                <a:ea typeface="맑은 고딕"/>
              </a:rPr>
              <a:t>투척물을 맞춰 강제로 해제 가능</a:t>
            </a:r>
            <a:endParaRPr lang="en-US" altLang="ko-KR" dirty="0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22" name="모서리가 둥근 직사각형 11">
            <a:extLst>
              <a:ext uri="{FF2B5EF4-FFF2-40B4-BE49-F238E27FC236}">
                <a16:creationId xmlns:a16="http://schemas.microsoft.com/office/drawing/2014/main" id="{2603C08A-F6CB-4AC9-ABFD-6D9AD77E018F}"/>
              </a:ext>
            </a:extLst>
          </p:cNvPr>
          <p:cNvSpPr/>
          <p:nvPr/>
        </p:nvSpPr>
        <p:spPr>
          <a:xfrm>
            <a:off x="3880986" y="3733610"/>
            <a:ext cx="9220200" cy="1965843"/>
          </a:xfrm>
          <a:prstGeom prst="roundRect">
            <a:avLst>
              <a:gd name="adj" fmla="val 315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ko-KR" altLang="en-US" sz="2000" b="1" dirty="0">
                <a:solidFill>
                  <a:schemeClr val="tx1"/>
                </a:solidFill>
                <a:latin typeface="맑은 고딕"/>
                <a:ea typeface="맑은 고딕"/>
              </a:rPr>
              <a:t>덫</a:t>
            </a:r>
            <a:endParaRPr lang="en-US" altLang="ko-KR" sz="2000" b="1" dirty="0">
              <a:solidFill>
                <a:schemeClr val="tx1"/>
              </a:solidFill>
              <a:latin typeface="맑은 고딕"/>
              <a:ea typeface="맑은 고딕"/>
            </a:endParaRPr>
          </a:p>
          <a:p>
            <a:pPr>
              <a:defRPr/>
            </a:pPr>
            <a:r>
              <a:rPr lang="ko-KR" altLang="en-US" dirty="0">
                <a:solidFill>
                  <a:schemeClr val="tx1"/>
                </a:solidFill>
                <a:latin typeface="맑은 고딕"/>
                <a:ea typeface="맑은 고딕"/>
              </a:rPr>
              <a:t>설치 시 일정시간 뒤에 숨겨지고</a:t>
            </a:r>
            <a:r>
              <a:rPr lang="en-US" altLang="ko-KR" dirty="0">
                <a:solidFill>
                  <a:schemeClr val="tx1"/>
                </a:solidFill>
                <a:latin typeface="맑은 고딕"/>
                <a:ea typeface="맑은 고딕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맑은 고딕"/>
                <a:ea typeface="맑은 고딕"/>
              </a:rPr>
              <a:t>상대 플레이어가 와서 밟으면 해당 플레이어 속박</a:t>
            </a:r>
            <a:endParaRPr lang="en-US" altLang="ko-KR" dirty="0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F52DFFA-6F5F-41CF-97E1-6D47DE09C0E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088" y="3733610"/>
            <a:ext cx="2520000" cy="1965843"/>
          </a:xfrm>
          <a:prstGeom prst="rect">
            <a:avLst/>
          </a:prstGeom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31093751-69C2-4062-A2E2-462EB0A9C7B3}"/>
              </a:ext>
            </a:extLst>
          </p:cNvPr>
          <p:cNvGrpSpPr/>
          <p:nvPr/>
        </p:nvGrpSpPr>
        <p:grpSpPr>
          <a:xfrm>
            <a:off x="961942" y="5928053"/>
            <a:ext cx="2506146" cy="1691757"/>
            <a:chOff x="961942" y="5928053"/>
            <a:chExt cx="2506146" cy="169175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BDC8A5B9-7179-4E77-BED0-0307787A3F57}"/>
                </a:ext>
              </a:extLst>
            </p:cNvPr>
            <p:cNvSpPr/>
            <p:nvPr/>
          </p:nvSpPr>
          <p:spPr>
            <a:xfrm>
              <a:off x="961942" y="5928053"/>
              <a:ext cx="2506146" cy="169175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72C9A775-90FA-4270-9B31-1F7D5AAA71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420" r="53506" b="16121"/>
            <a:stretch/>
          </p:blipFill>
          <p:spPr>
            <a:xfrm>
              <a:off x="1622259" y="6057900"/>
              <a:ext cx="1171658" cy="1349047"/>
            </a:xfrm>
            <a:prstGeom prst="rect">
              <a:avLst/>
            </a:prstGeom>
            <a:noFill/>
          </p:spPr>
        </p:pic>
      </p:grpSp>
      <p:sp>
        <p:nvSpPr>
          <p:cNvPr id="10" name="모서리가 둥근 직사각형 11">
            <a:extLst>
              <a:ext uri="{FF2B5EF4-FFF2-40B4-BE49-F238E27FC236}">
                <a16:creationId xmlns:a16="http://schemas.microsoft.com/office/drawing/2014/main" id="{B2C5C4FA-EE76-4700-BA2B-2DE181759149}"/>
              </a:ext>
            </a:extLst>
          </p:cNvPr>
          <p:cNvSpPr/>
          <p:nvPr/>
        </p:nvSpPr>
        <p:spPr>
          <a:xfrm>
            <a:off x="3880986" y="5928053"/>
            <a:ext cx="9220200" cy="1691757"/>
          </a:xfrm>
          <a:prstGeom prst="roundRect">
            <a:avLst>
              <a:gd name="adj" fmla="val 315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ko-KR" altLang="en-US" sz="2000" b="1" dirty="0">
                <a:solidFill>
                  <a:schemeClr val="tx1"/>
                </a:solidFill>
                <a:latin typeface="맑은 고딕"/>
                <a:ea typeface="맑은 고딕"/>
              </a:rPr>
              <a:t>투명 물약</a:t>
            </a:r>
            <a:endParaRPr lang="en-US" altLang="ko-KR" sz="2000" b="1" dirty="0">
              <a:solidFill>
                <a:schemeClr val="tx1"/>
              </a:solidFill>
              <a:latin typeface="맑은 고딕"/>
              <a:ea typeface="맑은 고딕"/>
            </a:endParaRPr>
          </a:p>
          <a:p>
            <a:pPr>
              <a:defRPr/>
            </a:pPr>
            <a:r>
              <a:rPr lang="ko-KR" altLang="en-US" dirty="0">
                <a:solidFill>
                  <a:schemeClr val="tx1"/>
                </a:solidFill>
                <a:latin typeface="맑은 고딕"/>
                <a:ea typeface="맑은 고딕"/>
              </a:rPr>
              <a:t>일정 시간 동안 투명화 되며 상대 플레이어와 사냥꾼에게 발각되지 않음</a:t>
            </a:r>
            <a:endParaRPr lang="en-US" altLang="ko-KR" dirty="0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17" name="모서리가 둥근 직사각형 11">
            <a:extLst>
              <a:ext uri="{FF2B5EF4-FFF2-40B4-BE49-F238E27FC236}">
                <a16:creationId xmlns:a16="http://schemas.microsoft.com/office/drawing/2014/main" id="{C6B13B24-32C6-437B-8FCC-F1C8D2DEEFE1}"/>
              </a:ext>
            </a:extLst>
          </p:cNvPr>
          <p:cNvSpPr/>
          <p:nvPr/>
        </p:nvSpPr>
        <p:spPr>
          <a:xfrm>
            <a:off x="3880986" y="7848410"/>
            <a:ext cx="9220200" cy="1691757"/>
          </a:xfrm>
          <a:prstGeom prst="roundRect">
            <a:avLst>
              <a:gd name="adj" fmla="val 315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ko-KR" altLang="en-US" sz="2000" b="1" dirty="0" err="1">
                <a:solidFill>
                  <a:schemeClr val="tx1"/>
                </a:solidFill>
                <a:latin typeface="맑은 고딕"/>
                <a:ea typeface="맑은 고딕"/>
              </a:rPr>
              <a:t>헤이스트</a:t>
            </a:r>
            <a:r>
              <a:rPr lang="ko-KR" altLang="en-US" sz="2000" b="1" dirty="0">
                <a:solidFill>
                  <a:schemeClr val="tx1"/>
                </a:solidFill>
                <a:latin typeface="맑은 고딕"/>
                <a:ea typeface="맑은 고딕"/>
              </a:rPr>
              <a:t> 물약</a:t>
            </a:r>
            <a:endParaRPr lang="en-US" altLang="ko-KR" sz="2000" b="1" dirty="0">
              <a:solidFill>
                <a:schemeClr val="tx1"/>
              </a:solidFill>
              <a:latin typeface="맑은 고딕"/>
              <a:ea typeface="맑은 고딕"/>
            </a:endParaRPr>
          </a:p>
          <a:p>
            <a:pPr>
              <a:defRPr/>
            </a:pPr>
            <a:r>
              <a:rPr lang="ko-KR" altLang="en-US" dirty="0">
                <a:solidFill>
                  <a:schemeClr val="tx1"/>
                </a:solidFill>
                <a:latin typeface="맑은 고딕"/>
                <a:ea typeface="맑은 고딕"/>
              </a:rPr>
              <a:t>일정 시간 동안 이동속도 증가</a:t>
            </a:r>
            <a:endParaRPr lang="en-US" altLang="ko-KR" dirty="0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E8F179F-C73B-4B16-A0B7-26548541841B}"/>
              </a:ext>
            </a:extLst>
          </p:cNvPr>
          <p:cNvGrpSpPr/>
          <p:nvPr/>
        </p:nvGrpSpPr>
        <p:grpSpPr>
          <a:xfrm>
            <a:off x="961942" y="7848410"/>
            <a:ext cx="2506146" cy="1691757"/>
            <a:chOff x="961942" y="7848410"/>
            <a:chExt cx="2506146" cy="1691757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00220CF0-6E3A-4FB9-9AED-798C0CFA0DD2}"/>
                </a:ext>
              </a:extLst>
            </p:cNvPr>
            <p:cNvSpPr/>
            <p:nvPr/>
          </p:nvSpPr>
          <p:spPr>
            <a:xfrm>
              <a:off x="961942" y="7848410"/>
              <a:ext cx="2506146" cy="169175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AC0DF3DD-9EE2-4B48-B223-A6163ACDC5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457" t="9429" r="16256" b="29636"/>
            <a:stretch/>
          </p:blipFill>
          <p:spPr>
            <a:xfrm>
              <a:off x="1757815" y="7962900"/>
              <a:ext cx="914400" cy="1295400"/>
            </a:xfrm>
            <a:prstGeom prst="rect">
              <a:avLst/>
            </a:prstGeom>
          </p:spPr>
        </p:pic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E2425B4-E5E8-470F-B0E3-3C411F0BFE2A}"/>
              </a:ext>
            </a:extLst>
          </p:cNvPr>
          <p:cNvSpPr/>
          <p:nvPr/>
        </p:nvSpPr>
        <p:spPr>
          <a:xfrm>
            <a:off x="961942" y="1658963"/>
            <a:ext cx="2506146" cy="184604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8341BC59-D618-473A-9E5D-B0CE8CA13DC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315" y="1553286"/>
            <a:ext cx="20574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935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Object 45"/>
          <p:cNvSpPr txBox="1"/>
          <p:nvPr/>
        </p:nvSpPr>
        <p:spPr>
          <a:xfrm>
            <a:off x="285749" y="367041"/>
            <a:ext cx="5734051" cy="64633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vl="0">
              <a:defRPr/>
            </a:pPr>
            <a:r>
              <a:rPr lang="en-US" altLang="ko-KR" sz="3600" b="1" kern="0" spc="-300" dirty="0">
                <a:solidFill>
                  <a:srgbClr val="0F0F0E"/>
                </a:solidFill>
                <a:latin typeface="맑은 고딕"/>
                <a:ea typeface="맑은 고딕"/>
              </a:rPr>
              <a:t>3</a:t>
            </a:r>
            <a:r>
              <a:rPr lang="en-US" sz="3600" b="1" kern="0" spc="-300" dirty="0">
                <a:solidFill>
                  <a:srgbClr val="0F0F0E"/>
                </a:solidFill>
                <a:latin typeface="맑은 고딕"/>
                <a:ea typeface="맑은 고딕"/>
              </a:rPr>
              <a:t>. </a:t>
            </a:r>
            <a:r>
              <a:rPr lang="ko-KR" altLang="en-US" sz="3600" b="1" kern="0" spc="-300" dirty="0">
                <a:solidFill>
                  <a:srgbClr val="0F0F0E"/>
                </a:solidFill>
                <a:latin typeface="맑은 고딕"/>
                <a:ea typeface="맑은 고딕"/>
              </a:rPr>
              <a:t>구현 목록 </a:t>
            </a:r>
            <a:r>
              <a:rPr lang="en-US" altLang="ko-KR" sz="3600" b="1" kern="0" spc="-300" dirty="0">
                <a:solidFill>
                  <a:srgbClr val="0F0F0E"/>
                </a:solidFill>
                <a:latin typeface="맑은 고딕"/>
                <a:ea typeface="맑은 고딕"/>
              </a:rPr>
              <a:t>– </a:t>
            </a:r>
            <a:r>
              <a:rPr lang="ko-KR" altLang="en-US" sz="3600" b="1" kern="0" spc="-300" dirty="0">
                <a:solidFill>
                  <a:srgbClr val="0F0F0E"/>
                </a:solidFill>
                <a:latin typeface="맑은 고딕"/>
                <a:ea typeface="맑은 고딕"/>
              </a:rPr>
              <a:t>사냥꾼</a:t>
            </a:r>
            <a:endParaRPr lang="en-US" altLang="ko-KR" sz="3600" b="1" kern="0" spc="-300" dirty="0">
              <a:solidFill>
                <a:srgbClr val="0F0F0E"/>
              </a:solidFill>
              <a:latin typeface="맑은 고딕"/>
              <a:ea typeface="맑은 고딕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285749" y="1257300"/>
            <a:ext cx="17716500" cy="8610600"/>
          </a:xfrm>
          <a:prstGeom prst="roundRect">
            <a:avLst>
              <a:gd name="adj" fmla="val 3151"/>
            </a:avLst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맑은 고딕"/>
              <a:ea typeface="맑은 고딕"/>
            </a:endParaRPr>
          </a:p>
        </p:txBody>
      </p:sp>
      <p:sp>
        <p:nvSpPr>
          <p:cNvPr id="47" name="모서리가 둥근 직사각형 11"/>
          <p:cNvSpPr/>
          <p:nvPr/>
        </p:nvSpPr>
        <p:spPr>
          <a:xfrm>
            <a:off x="4191000" y="6667500"/>
            <a:ext cx="9220200" cy="1846047"/>
          </a:xfrm>
          <a:prstGeom prst="roundRect">
            <a:avLst>
              <a:gd name="adj" fmla="val 315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ko-KR" altLang="en-US" b="1" dirty="0">
                <a:solidFill>
                  <a:schemeClr val="tx1"/>
                </a:solidFill>
                <a:latin typeface="맑은 고딕"/>
                <a:ea typeface="맑은 고딕"/>
              </a:rPr>
              <a:t>사냥꾼 </a:t>
            </a:r>
            <a:r>
              <a:rPr lang="en-US" altLang="ko-KR" b="1" dirty="0">
                <a:solidFill>
                  <a:schemeClr val="tx1"/>
                </a:solidFill>
                <a:latin typeface="맑은 고딕"/>
                <a:ea typeface="맑은 고딕"/>
              </a:rPr>
              <a:t>B (</a:t>
            </a:r>
            <a:r>
              <a:rPr lang="ko-KR" altLang="en-US" b="1" dirty="0">
                <a:solidFill>
                  <a:schemeClr val="tx1"/>
                </a:solidFill>
                <a:latin typeface="맑은 고딕"/>
                <a:ea typeface="맑은 고딕"/>
              </a:rPr>
              <a:t>원거리 타입</a:t>
            </a:r>
            <a:r>
              <a:rPr lang="en-US" altLang="ko-KR" b="1" dirty="0">
                <a:solidFill>
                  <a:schemeClr val="tx1"/>
                </a:solidFill>
                <a:latin typeface="맑은 고딕"/>
                <a:ea typeface="맑은 고딕"/>
              </a:rPr>
              <a:t>)</a:t>
            </a:r>
            <a:endParaRPr lang="en-US" altLang="ko-KR" dirty="0">
              <a:solidFill>
                <a:schemeClr val="tx1"/>
              </a:solidFill>
              <a:latin typeface="맑은 고딕"/>
              <a:ea typeface="맑은 고딕"/>
            </a:endParaRPr>
          </a:p>
          <a:p>
            <a:pPr>
              <a:defRPr/>
            </a:pPr>
            <a:r>
              <a:rPr lang="ko-KR" altLang="en-US" dirty="0">
                <a:solidFill>
                  <a:schemeClr val="tx1"/>
                </a:solidFill>
                <a:latin typeface="맑은 고딕"/>
                <a:ea typeface="맑은 고딕"/>
              </a:rPr>
              <a:t>사거리 안에 플레이어가 들어올 때 사격</a:t>
            </a:r>
            <a:r>
              <a:rPr lang="en-US" altLang="ko-KR" dirty="0">
                <a:solidFill>
                  <a:schemeClr val="tx1"/>
                </a:solidFill>
                <a:latin typeface="맑은 고딕"/>
                <a:ea typeface="맑은 고딕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맑은 고딕"/>
                <a:ea typeface="맑은 고딕"/>
              </a:rPr>
              <a:t>플레이어가 총에 맞을 시 첫 번째는 </a:t>
            </a:r>
            <a:r>
              <a:rPr lang="ko-KR" altLang="en-US" dirty="0" err="1">
                <a:solidFill>
                  <a:schemeClr val="tx1"/>
                </a:solidFill>
                <a:latin typeface="맑은 고딕"/>
                <a:ea typeface="맑은 고딕"/>
              </a:rPr>
              <a:t>슬로우</a:t>
            </a:r>
            <a:r>
              <a:rPr lang="en-US" altLang="ko-KR" dirty="0">
                <a:solidFill>
                  <a:schemeClr val="tx1"/>
                </a:solidFill>
                <a:latin typeface="맑은 고딕"/>
                <a:ea typeface="맑은 고딕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맑은 고딕"/>
                <a:ea typeface="맑은 고딕"/>
              </a:rPr>
              <a:t>두번째는 </a:t>
            </a:r>
            <a:r>
              <a:rPr lang="en-US" altLang="ko-KR" dirty="0">
                <a:solidFill>
                  <a:schemeClr val="tx1"/>
                </a:solidFill>
                <a:latin typeface="맑은 고딕"/>
                <a:ea typeface="맑은 고딕"/>
              </a:rPr>
              <a:t>OUT</a:t>
            </a:r>
            <a:endParaRPr lang="ko-KR" altLang="en-US" dirty="0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22" name="모서리가 둥근 직사각형 11">
            <a:extLst>
              <a:ext uri="{FF2B5EF4-FFF2-40B4-BE49-F238E27FC236}">
                <a16:creationId xmlns:a16="http://schemas.microsoft.com/office/drawing/2014/main" id="{2603C08A-F6CB-4AC9-ABFD-6D9AD77E018F}"/>
              </a:ext>
            </a:extLst>
          </p:cNvPr>
          <p:cNvSpPr/>
          <p:nvPr/>
        </p:nvSpPr>
        <p:spPr>
          <a:xfrm>
            <a:off x="4191000" y="2521703"/>
            <a:ext cx="9220200" cy="1965843"/>
          </a:xfrm>
          <a:prstGeom prst="roundRect">
            <a:avLst>
              <a:gd name="adj" fmla="val 315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ko-KR" altLang="en-US" sz="2000" b="1" dirty="0">
                <a:solidFill>
                  <a:schemeClr val="tx1"/>
                </a:solidFill>
                <a:latin typeface="맑은 고딕"/>
                <a:ea typeface="맑은 고딕"/>
              </a:rPr>
              <a:t>사냥꾼 </a:t>
            </a:r>
            <a:r>
              <a:rPr lang="en-US" altLang="ko-KR" sz="2000" b="1" dirty="0">
                <a:solidFill>
                  <a:schemeClr val="tx1"/>
                </a:solidFill>
                <a:latin typeface="맑은 고딕"/>
                <a:ea typeface="맑은 고딕"/>
              </a:rPr>
              <a:t>A (</a:t>
            </a:r>
            <a:r>
              <a:rPr lang="ko-KR" altLang="en-US" sz="2000" b="1" dirty="0">
                <a:solidFill>
                  <a:schemeClr val="tx1"/>
                </a:solidFill>
                <a:latin typeface="맑은 고딕"/>
                <a:ea typeface="맑은 고딕"/>
              </a:rPr>
              <a:t>근접 타입</a:t>
            </a:r>
            <a:r>
              <a:rPr lang="en-US" altLang="ko-KR" sz="2000" b="1" dirty="0">
                <a:solidFill>
                  <a:schemeClr val="tx1"/>
                </a:solidFill>
                <a:latin typeface="맑은 고딕"/>
                <a:ea typeface="맑은 고딕"/>
              </a:rPr>
              <a:t>)</a:t>
            </a:r>
          </a:p>
          <a:p>
            <a:pPr>
              <a:defRPr/>
            </a:pPr>
            <a:r>
              <a:rPr lang="ko-KR" altLang="en-US" sz="2000" dirty="0">
                <a:solidFill>
                  <a:schemeClr val="tx1"/>
                </a:solidFill>
                <a:latin typeface="맑은 고딕"/>
                <a:ea typeface="맑은 고딕"/>
              </a:rPr>
              <a:t>시야에 플레이어가 감지되면 추격</a:t>
            </a:r>
            <a:r>
              <a:rPr lang="en-US" altLang="ko-KR" sz="2000" dirty="0">
                <a:solidFill>
                  <a:schemeClr val="tx1"/>
                </a:solidFill>
                <a:latin typeface="맑은 고딕"/>
                <a:ea typeface="맑은 고딕"/>
              </a:rPr>
              <a:t>, </a:t>
            </a:r>
            <a:r>
              <a:rPr lang="ko-KR" altLang="en-US" sz="2000" dirty="0">
                <a:solidFill>
                  <a:schemeClr val="tx1"/>
                </a:solidFill>
                <a:latin typeface="맑은 고딕"/>
                <a:ea typeface="맑은 고딕"/>
              </a:rPr>
              <a:t>이후 공격 범위안에 들어올 때 근접 공격 시전</a:t>
            </a:r>
            <a:r>
              <a:rPr lang="en-US" altLang="ko-KR" sz="2000" dirty="0">
                <a:solidFill>
                  <a:schemeClr val="tx1"/>
                </a:solidFill>
                <a:latin typeface="맑은 고딕"/>
                <a:ea typeface="맑은 고딕"/>
              </a:rPr>
              <a:t>, </a:t>
            </a:r>
            <a:r>
              <a:rPr lang="ko-KR" altLang="en-US" sz="2000" dirty="0" err="1">
                <a:solidFill>
                  <a:schemeClr val="tx1"/>
                </a:solidFill>
                <a:latin typeface="맑은 고딕"/>
                <a:ea typeface="맑은 고딕"/>
              </a:rPr>
              <a:t>피격시</a:t>
            </a:r>
            <a:r>
              <a:rPr lang="ko-KR" altLang="en-US" sz="2000" dirty="0">
                <a:solidFill>
                  <a:schemeClr val="tx1"/>
                </a:solidFill>
                <a:latin typeface="맑은 고딕"/>
                <a:ea typeface="맑은 고딕"/>
              </a:rPr>
              <a:t> 플레이어 </a:t>
            </a:r>
            <a:r>
              <a:rPr lang="en-US" altLang="ko-KR" sz="2000" dirty="0">
                <a:solidFill>
                  <a:schemeClr val="tx1"/>
                </a:solidFill>
                <a:latin typeface="맑은 고딕"/>
                <a:ea typeface="맑은 고딕"/>
              </a:rPr>
              <a:t>OUT </a:t>
            </a:r>
            <a:endParaRPr lang="ko-KR" altLang="en-US" sz="2000" b="1" dirty="0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16E5C1F2-317C-4065-A7E3-36BC59DE1319}"/>
              </a:ext>
            </a:extLst>
          </p:cNvPr>
          <p:cNvGrpSpPr/>
          <p:nvPr/>
        </p:nvGrpSpPr>
        <p:grpSpPr>
          <a:xfrm>
            <a:off x="1059873" y="6043775"/>
            <a:ext cx="2819400" cy="3032643"/>
            <a:chOff x="914400" y="1638300"/>
            <a:chExt cx="2819400" cy="3032643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FEC2FA39-98CB-4F44-BDC8-31D2A3322FCB}"/>
                </a:ext>
              </a:extLst>
            </p:cNvPr>
            <p:cNvSpPr/>
            <p:nvPr/>
          </p:nvSpPr>
          <p:spPr>
            <a:xfrm>
              <a:off x="914400" y="1638300"/>
              <a:ext cx="2819400" cy="303264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605F0293-EB2D-44B3-8765-00552D7BE9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106" r="51229" b="6972"/>
            <a:stretch/>
          </p:blipFill>
          <p:spPr>
            <a:xfrm>
              <a:off x="1064100" y="1807714"/>
              <a:ext cx="2520000" cy="2754671"/>
            </a:xfrm>
            <a:prstGeom prst="rect">
              <a:avLst/>
            </a:prstGeom>
          </p:spPr>
        </p:pic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776CD2F9-C74D-4676-979A-9CF638E12FFD}"/>
              </a:ext>
            </a:extLst>
          </p:cNvPr>
          <p:cNvGrpSpPr/>
          <p:nvPr/>
        </p:nvGrpSpPr>
        <p:grpSpPr>
          <a:xfrm>
            <a:off x="1066800" y="1988304"/>
            <a:ext cx="2819400" cy="3032643"/>
            <a:chOff x="882464" y="5724949"/>
            <a:chExt cx="2819400" cy="3032643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B16EFF93-1269-4779-955D-57E4174112AE}"/>
                </a:ext>
              </a:extLst>
            </p:cNvPr>
            <p:cNvSpPr/>
            <p:nvPr/>
          </p:nvSpPr>
          <p:spPr>
            <a:xfrm>
              <a:off x="882464" y="5724949"/>
              <a:ext cx="2819400" cy="303264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61A36C93-A8E1-4B74-9BEC-4C29EB9D49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733" t="11572" r="8253" b="8078"/>
            <a:stretch/>
          </p:blipFill>
          <p:spPr>
            <a:xfrm>
              <a:off x="1632184" y="5864271"/>
              <a:ext cx="1319959" cy="2754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88090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Object 45"/>
          <p:cNvSpPr txBox="1"/>
          <p:nvPr/>
        </p:nvSpPr>
        <p:spPr>
          <a:xfrm>
            <a:off x="285749" y="367041"/>
            <a:ext cx="5734051" cy="64633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vl="0">
              <a:defRPr/>
            </a:pPr>
            <a:r>
              <a:rPr lang="en-US" sz="3600" b="1" kern="0" spc="-300" dirty="0">
                <a:solidFill>
                  <a:srgbClr val="0F0F0E"/>
                </a:solidFill>
                <a:latin typeface="맑은 고딕"/>
                <a:ea typeface="맑은 고딕"/>
              </a:rPr>
              <a:t>4. </a:t>
            </a:r>
            <a:r>
              <a:rPr lang="ko-KR" altLang="en-US" sz="3600" b="1" kern="0" spc="-300" dirty="0">
                <a:solidFill>
                  <a:srgbClr val="0F0F0E"/>
                </a:solidFill>
                <a:latin typeface="맑은 고딕"/>
                <a:ea typeface="맑은 고딕"/>
              </a:rPr>
              <a:t>피드백 사항</a:t>
            </a:r>
            <a:endParaRPr lang="en-US" altLang="ko-KR" sz="3600" b="1" kern="0" spc="-300" dirty="0">
              <a:solidFill>
                <a:srgbClr val="0F0F0E"/>
              </a:solidFill>
              <a:latin typeface="맑은 고딕"/>
              <a:ea typeface="맑은 고딕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285749" y="1257300"/>
            <a:ext cx="17716500" cy="8610600"/>
          </a:xfrm>
          <a:prstGeom prst="roundRect">
            <a:avLst>
              <a:gd name="adj" fmla="val 3151"/>
            </a:avLst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맑은 고딕"/>
              <a:ea typeface="맑은 고딕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170C903-6015-413B-92BC-7C257BDC78BE}"/>
              </a:ext>
            </a:extLst>
          </p:cNvPr>
          <p:cNvSpPr txBox="1"/>
          <p:nvPr/>
        </p:nvSpPr>
        <p:spPr>
          <a:xfrm>
            <a:off x="990600" y="1852047"/>
            <a:ext cx="10820400" cy="57708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1. </a:t>
            </a:r>
            <a:r>
              <a:rPr lang="ko-KR" altLang="en-US" sz="2800" b="1" dirty="0"/>
              <a:t>게임 조작</a:t>
            </a:r>
            <a:endParaRPr lang="en-US" altLang="ko-KR" sz="2800" b="1" dirty="0"/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기존 마우스 좌클릭으로 아이템을 획득하고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R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키를 통해 교체하는 방식이 생각보다 복잡함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개선 내용</a:t>
            </a:r>
            <a:endParaRPr lang="en-US" altLang="ko-KR" b="1" dirty="0">
              <a:solidFill>
                <a:schemeClr val="accent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아이템 자동 획득으로 교체 및 아이템 사용순서를 고정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먼저 획득한 아이템을 먼저 사용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으로 하여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교체 키 제거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b="1" dirty="0"/>
          </a:p>
          <a:p>
            <a:r>
              <a:rPr lang="en-US" altLang="ko-KR" sz="2800" b="1" dirty="0"/>
              <a:t>2. </a:t>
            </a:r>
            <a:r>
              <a:rPr lang="ko-KR" altLang="en-US" sz="2800" b="1" dirty="0"/>
              <a:t>대기 화면</a:t>
            </a:r>
            <a:endParaRPr lang="en-US" altLang="ko-KR" sz="2800" b="1" dirty="0"/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플레이어 마다 로비 </a:t>
            </a:r>
            <a:r>
              <a:rPr lang="ko-KR" altLang="en-US" dirty="0" err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맵에서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게임 룰을 이해하는 시간의 차이가 있어</a:t>
            </a: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기존 두 명의 플레이어가 캐릭터 선택 후 </a:t>
            </a: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40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초 뒤 자동으로 게임 시작하는 방식 수정 필요 </a:t>
            </a:r>
            <a:endParaRPr lang="en-US" altLang="ko-KR" sz="28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개선 내용</a:t>
            </a:r>
            <a:endParaRPr lang="en-US" altLang="ko-KR" b="1" dirty="0">
              <a:solidFill>
                <a:schemeClr val="accent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준비완료 키</a:t>
            </a: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(Enter)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만들어 </a:t>
            </a: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 모두 준비완료 키를 입력하게 되면 </a:t>
            </a: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초 뒤 게임이 시작하도록 변경</a:t>
            </a:r>
            <a:endParaRPr lang="en-US" altLang="ko-KR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튜토리얼 맵 제작을 통해 조금 더 쉽게 게임을 이해할 수 있도록 변경</a:t>
            </a:r>
            <a:endParaRPr lang="en-US" altLang="ko-KR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ECF37A1-C0E4-4AED-B4ED-E4F6558C8A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28436" y="5562600"/>
            <a:ext cx="2672727" cy="1080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A240179-DF24-4FE7-9443-2587F9678C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4800" y="2560500"/>
            <a:ext cx="1440000" cy="1440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747B523-D321-4FAE-B70F-664D6A5C2B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89755" y="5545377"/>
            <a:ext cx="1362857" cy="1080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CD9E01B-FFAC-4B42-B63C-218AD51EAC1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93930" y="2560500"/>
            <a:ext cx="1533739" cy="1438476"/>
          </a:xfrm>
          <a:prstGeom prst="rect">
            <a:avLst/>
          </a:prstGeom>
        </p:spPr>
      </p:pic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B70F7C22-C491-46FE-AF5C-4B8690E1162B}"/>
              </a:ext>
            </a:extLst>
          </p:cNvPr>
          <p:cNvSpPr/>
          <p:nvPr/>
        </p:nvSpPr>
        <p:spPr>
          <a:xfrm>
            <a:off x="14561016" y="3127338"/>
            <a:ext cx="450436" cy="3048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3D15F93F-CD1A-423F-A943-B49F3547BFEA}"/>
              </a:ext>
            </a:extLst>
          </p:cNvPr>
          <p:cNvSpPr/>
          <p:nvPr/>
        </p:nvSpPr>
        <p:spPr>
          <a:xfrm>
            <a:off x="14165306" y="5950200"/>
            <a:ext cx="450436" cy="3048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65039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Object 45"/>
          <p:cNvSpPr txBox="1"/>
          <p:nvPr/>
        </p:nvSpPr>
        <p:spPr>
          <a:xfrm>
            <a:off x="285749" y="367041"/>
            <a:ext cx="5734051" cy="64633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vl="0">
              <a:defRPr/>
            </a:pPr>
            <a:r>
              <a:rPr lang="en-US" altLang="ko-KR" sz="3600" b="1" kern="0" spc="-300" dirty="0">
                <a:solidFill>
                  <a:srgbClr val="0F0F0E"/>
                </a:solidFill>
                <a:latin typeface="맑은 고딕"/>
                <a:ea typeface="맑은 고딕"/>
              </a:rPr>
              <a:t>4. </a:t>
            </a:r>
            <a:r>
              <a:rPr lang="ko-KR" altLang="en-US" sz="3600" b="1" kern="0" spc="-300">
                <a:solidFill>
                  <a:srgbClr val="0F0F0E"/>
                </a:solidFill>
                <a:latin typeface="맑은 고딕"/>
                <a:ea typeface="맑은 고딕"/>
              </a:rPr>
              <a:t>피드백 사항</a:t>
            </a:r>
            <a:endParaRPr lang="en-US" altLang="ko-KR" sz="3600" b="1" kern="0" spc="-300" dirty="0">
              <a:solidFill>
                <a:srgbClr val="0F0F0E"/>
              </a:solidFill>
              <a:latin typeface="맑은 고딕"/>
              <a:ea typeface="맑은 고딕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285749" y="1257300"/>
            <a:ext cx="17716500" cy="8610600"/>
          </a:xfrm>
          <a:prstGeom prst="roundRect">
            <a:avLst>
              <a:gd name="adj" fmla="val 3151"/>
            </a:avLst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맑은 고딕"/>
              <a:ea typeface="맑은 고딕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A7956C-C723-4F0A-B551-36862A40D055}"/>
              </a:ext>
            </a:extLst>
          </p:cNvPr>
          <p:cNvSpPr txBox="1"/>
          <p:nvPr/>
        </p:nvSpPr>
        <p:spPr>
          <a:xfrm>
            <a:off x="990600" y="1842373"/>
            <a:ext cx="11582400" cy="7009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2800" b="1" dirty="0">
                <a:solidFill>
                  <a:prstClr val="black"/>
                </a:solidFill>
              </a:rPr>
              <a:t>3. </a:t>
            </a:r>
            <a:r>
              <a:rPr lang="ko-KR" altLang="en-US" sz="2800" b="1" dirty="0">
                <a:solidFill>
                  <a:prstClr val="black"/>
                </a:solidFill>
              </a:rPr>
              <a:t>피격 상태</a:t>
            </a:r>
            <a:endParaRPr lang="en-US" altLang="ko-KR" sz="2800" b="1" dirty="0">
              <a:solidFill>
                <a:prstClr val="black"/>
              </a:solidFill>
            </a:endParaRPr>
          </a:p>
          <a:p>
            <a:pPr lvl="0">
              <a:lnSpc>
                <a:spcPct val="150000"/>
              </a:lnSpc>
            </a:pP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캐릭터가 피격 상태일때 유저에게 보여지는 피격 상태에 대한 피드백이 약함</a:t>
            </a:r>
            <a:endParaRPr lang="en-US" altLang="ko-KR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>
              <a:lnSpc>
                <a:spcPct val="150000"/>
              </a:lnSpc>
            </a:pPr>
            <a:endParaRPr lang="en-US" altLang="ko-KR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>
              <a:lnSpc>
                <a:spcPct val="150000"/>
              </a:lnSpc>
            </a:pPr>
            <a:r>
              <a:rPr lang="ko-KR" altLang="en-US" b="1" dirty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개선 내용</a:t>
            </a:r>
            <a:endParaRPr lang="en-US" altLang="ko-KR" b="1" dirty="0">
              <a:solidFill>
                <a:schemeClr val="accent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>
              <a:lnSpc>
                <a:spcPct val="150000"/>
              </a:lnSpc>
            </a:pPr>
            <a:r>
              <a:rPr lang="ko-KR" altLang="en-US" dirty="0" err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피격시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플레이어 캐릭터의 </a:t>
            </a:r>
            <a:r>
              <a:rPr lang="ko-KR" altLang="en-US" dirty="0" err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메쉬를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붉은 색으로 변경 </a:t>
            </a:r>
            <a:r>
              <a:rPr lang="ko-KR" altLang="en-US" dirty="0" err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깜빡거리게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 err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하므로서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피격 상태에 대한 피드백 강화 </a:t>
            </a:r>
            <a:endParaRPr lang="en-US" altLang="ko-KR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>
              <a:lnSpc>
                <a:spcPct val="150000"/>
              </a:lnSpc>
            </a:pPr>
            <a:endParaRPr lang="en-US" altLang="ko-KR" b="1" dirty="0"/>
          </a:p>
          <a:p>
            <a:r>
              <a:rPr lang="en-US" altLang="ko-KR" sz="2800" b="1" dirty="0"/>
              <a:t>4. </a:t>
            </a:r>
            <a:r>
              <a:rPr lang="ko-KR" altLang="en-US" sz="2800" b="1" dirty="0"/>
              <a:t>밸런스 조절</a:t>
            </a:r>
            <a:endParaRPr lang="en-US" altLang="ko-KR" sz="2800" b="1" dirty="0"/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동물 캐릭터별 고유 스킬 밸런스 조절 필요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시연 도중 개발 및 패치 시간이 오래 걸림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개선 내용</a:t>
            </a:r>
            <a:endParaRPr lang="en-US" altLang="ko-KR" b="1" dirty="0">
              <a:solidFill>
                <a:schemeClr val="accent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게임 스킬 데이터를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JSON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파일을 이용하여 외부에서 수정 가능하도록 변경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b="1" dirty="0"/>
          </a:p>
          <a:p>
            <a:r>
              <a:rPr lang="en-US" altLang="ko-KR" sz="2800" b="1" dirty="0"/>
              <a:t>5. </a:t>
            </a:r>
            <a:r>
              <a:rPr lang="ko-KR" altLang="en-US" sz="2800" b="1" dirty="0"/>
              <a:t>버그 수정</a:t>
            </a:r>
            <a:endParaRPr lang="en-US" altLang="ko-KR" sz="2800" b="1" dirty="0"/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1) </a:t>
            </a:r>
            <a:r>
              <a:rPr lang="ko-KR" altLang="en-US" dirty="0" err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대쉬를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사용해 상대 플레이어에게 박치기 할 때 이미 충돌 박스가 겹친 상태라면 박치기 이벤트가</a:t>
            </a:r>
            <a:endParaRPr lang="en-US" altLang="ko-KR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발생하지 않는 현상 </a:t>
            </a:r>
            <a:r>
              <a:rPr lang="en-US" altLang="ko-KR" dirty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dirty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수정 완료</a:t>
            </a:r>
            <a:r>
              <a:rPr lang="en-US" altLang="ko-KR" dirty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2) 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자신의 집에서 점수를 강탈 당할 때 방해하면 점수가 원래 위치로 가지 않는 현상</a:t>
            </a:r>
            <a:endParaRPr lang="en-US" altLang="ko-KR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3) 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클라이언트 접속 중 서버에서 캐릭터가 선택하면 뒤에 들어온 클라이언트에서 서버 캐릭터가 안보이는 현상</a:t>
            </a:r>
            <a:endParaRPr lang="en-US" altLang="ko-KR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B601D0D-510D-4D5E-BF45-3917B50E91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80705" y="1939869"/>
            <a:ext cx="2520000" cy="228923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7728D23-422B-4521-8906-6D1CC703DE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80705" y="5168935"/>
            <a:ext cx="2520000" cy="1117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516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Object 45"/>
          <p:cNvSpPr txBox="1"/>
          <p:nvPr/>
        </p:nvSpPr>
        <p:spPr>
          <a:xfrm>
            <a:off x="285749" y="367041"/>
            <a:ext cx="5734051" cy="64633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vl="0">
              <a:defRPr/>
            </a:pPr>
            <a:r>
              <a:rPr lang="en-US" altLang="ko-KR" sz="3600" b="1" kern="0" spc="-300" dirty="0">
                <a:solidFill>
                  <a:srgbClr val="0F0F0E"/>
                </a:solidFill>
                <a:latin typeface="맑은 고딕"/>
                <a:ea typeface="맑은 고딕"/>
              </a:rPr>
              <a:t>5. </a:t>
            </a:r>
            <a:r>
              <a:rPr lang="ko-KR" altLang="en-US" sz="3600" b="1" kern="0" spc="-300" dirty="0">
                <a:solidFill>
                  <a:srgbClr val="0F0F0E"/>
                </a:solidFill>
                <a:latin typeface="맑은 고딕"/>
                <a:ea typeface="맑은 고딕"/>
              </a:rPr>
              <a:t>향후 계획</a:t>
            </a:r>
            <a:endParaRPr lang="en-US" altLang="ko-KR" sz="3600" b="1" kern="0" spc="-300" dirty="0">
              <a:solidFill>
                <a:srgbClr val="0F0F0E"/>
              </a:solidFill>
              <a:latin typeface="맑은 고딕"/>
              <a:ea typeface="맑은 고딕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285749" y="1257300"/>
            <a:ext cx="17716500" cy="8610600"/>
          </a:xfrm>
          <a:prstGeom prst="roundRect">
            <a:avLst>
              <a:gd name="adj" fmla="val 3151"/>
            </a:avLst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맑은 고딕"/>
              <a:ea typeface="맑은 고딕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A7956C-C723-4F0A-B551-36862A40D055}"/>
              </a:ext>
            </a:extLst>
          </p:cNvPr>
          <p:cNvSpPr txBox="1"/>
          <p:nvPr/>
        </p:nvSpPr>
        <p:spPr>
          <a:xfrm>
            <a:off x="1371600" y="3178463"/>
            <a:ext cx="67056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lvl="0" indent="-514350">
              <a:buAutoNum type="arabicPeriod"/>
            </a:pPr>
            <a:r>
              <a:rPr lang="ko-KR" altLang="en-US" sz="2800" b="1" dirty="0">
                <a:solidFill>
                  <a:prstClr val="black"/>
                </a:solidFill>
              </a:rPr>
              <a:t>코드 </a:t>
            </a:r>
            <a:r>
              <a:rPr lang="ko-KR" altLang="en-US" sz="2800" b="1" dirty="0" err="1">
                <a:solidFill>
                  <a:prstClr val="black"/>
                </a:solidFill>
              </a:rPr>
              <a:t>리펙토링</a:t>
            </a:r>
            <a:endParaRPr lang="en-US" altLang="ko-KR" sz="2800" b="1" dirty="0">
              <a:solidFill>
                <a:prstClr val="black"/>
              </a:solidFill>
            </a:endParaRPr>
          </a:p>
          <a:p>
            <a:pPr lvl="0"/>
            <a:endParaRPr lang="en-US" altLang="ko-KR" sz="2800" b="1" dirty="0"/>
          </a:p>
          <a:p>
            <a:r>
              <a:rPr lang="en-US" altLang="ko-KR" sz="2800" b="1" dirty="0"/>
              <a:t>2. </a:t>
            </a:r>
            <a:r>
              <a:rPr lang="ko-KR" altLang="en-US" sz="2800" b="1" dirty="0"/>
              <a:t>커스터마이징 및</a:t>
            </a:r>
            <a:r>
              <a:rPr lang="en-US" altLang="ko-KR" sz="2800" b="1" dirty="0"/>
              <a:t> </a:t>
            </a:r>
            <a:r>
              <a:rPr lang="ko-KR" altLang="en-US" sz="2800" b="1" dirty="0"/>
              <a:t>액세서리 기능 추가</a:t>
            </a:r>
            <a:r>
              <a:rPr lang="en-US" altLang="ko-KR" sz="2800" b="1" dirty="0"/>
              <a:t> </a:t>
            </a:r>
          </a:p>
          <a:p>
            <a:endParaRPr lang="en-US" altLang="ko-KR" sz="2800" b="1" dirty="0"/>
          </a:p>
          <a:p>
            <a:r>
              <a:rPr lang="en-US" altLang="ko-KR" sz="2800" b="1" dirty="0"/>
              <a:t>3. </a:t>
            </a:r>
            <a:r>
              <a:rPr lang="ko-KR" altLang="en-US" sz="2800" b="1" dirty="0"/>
              <a:t>빌드 버전 추가</a:t>
            </a:r>
            <a:endParaRPr lang="en-US" altLang="ko-KR" sz="2800" b="1" dirty="0"/>
          </a:p>
          <a:p>
            <a:endParaRPr lang="en-US" altLang="ko-KR" sz="2800" b="1" dirty="0"/>
          </a:p>
          <a:p>
            <a:r>
              <a:rPr lang="en-US" altLang="ko-KR" sz="2800" b="1" dirty="0"/>
              <a:t>4. </a:t>
            </a:r>
            <a:r>
              <a:rPr lang="ko-KR" altLang="en-US" sz="2800" b="1" dirty="0"/>
              <a:t>스팀 출시</a:t>
            </a:r>
            <a:endParaRPr lang="en-US" altLang="ko-KR" sz="2800" b="1" dirty="0"/>
          </a:p>
          <a:p>
            <a:endParaRPr lang="en-US" altLang="ko-KR" sz="2800" b="1" dirty="0"/>
          </a:p>
          <a:p>
            <a:r>
              <a:rPr lang="en-US" altLang="ko-KR" sz="2800" b="1" dirty="0"/>
              <a:t>5. </a:t>
            </a:r>
            <a:r>
              <a:rPr lang="ko-KR" altLang="en-US" sz="2800" b="1" dirty="0"/>
              <a:t>모바일 화</a:t>
            </a:r>
            <a:endParaRPr lang="en-US" altLang="ko-KR" sz="2800" b="1" dirty="0"/>
          </a:p>
        </p:txBody>
      </p:sp>
    </p:spTree>
    <p:extLst>
      <p:ext uri="{BB962C8B-B14F-4D97-AF65-F5344CB8AC3E}">
        <p14:creationId xmlns:p14="http://schemas.microsoft.com/office/powerpoint/2010/main" val="4233561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BFBFB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285750" y="1194919"/>
            <a:ext cx="17716500" cy="8610600"/>
          </a:xfrm>
          <a:prstGeom prst="roundRect">
            <a:avLst>
              <a:gd name="adj" fmla="val 3151"/>
            </a:avLst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7997984" y="342900"/>
            <a:ext cx="2292033" cy="1447800"/>
            <a:chOff x="7086600" y="342900"/>
            <a:chExt cx="2895200" cy="182880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86600" y="342900"/>
              <a:ext cx="2895200" cy="1828800"/>
            </a:xfrm>
            <a:prstGeom prst="rect">
              <a:avLst/>
            </a:prstGeom>
          </p:spPr>
        </p:pic>
        <p:sp>
          <p:nvSpPr>
            <p:cNvPr id="45" name="Object 45"/>
            <p:cNvSpPr txBox="1"/>
            <p:nvPr/>
          </p:nvSpPr>
          <p:spPr>
            <a:xfrm>
              <a:off x="7194219" y="777664"/>
              <a:ext cx="2683456" cy="128294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6000" b="1" kern="0" spc="-300" dirty="0">
                  <a:solidFill>
                    <a:srgbClr val="0F0F0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Gmarket Sans Bold" pitchFamily="34" charset="0"/>
                </a:rPr>
                <a:t>목차</a:t>
              </a:r>
              <a:endParaRPr lang="en-US" sz="105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49" name="Object 8"/>
          <p:cNvSpPr txBox="1"/>
          <p:nvPr/>
        </p:nvSpPr>
        <p:spPr>
          <a:xfrm>
            <a:off x="1447800" y="2933700"/>
            <a:ext cx="4114800" cy="44012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514350" indent="-514350">
              <a:lnSpc>
                <a:spcPct val="200000"/>
              </a:lnSpc>
              <a:buAutoNum type="arabicPeriod"/>
            </a:pPr>
            <a:r>
              <a:rPr lang="ko-KR" altLang="en-US" sz="2800" kern="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게임 소개</a:t>
            </a:r>
            <a:endParaRPr lang="en-US" altLang="ko-KR" sz="2800" kern="0" spc="-2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 marL="514350" indent="-514350">
              <a:lnSpc>
                <a:spcPct val="200000"/>
              </a:lnSpc>
              <a:buAutoNum type="arabicPeriod"/>
            </a:pPr>
            <a:r>
              <a:rPr lang="ko-KR" altLang="en-US" sz="2800" kern="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역할 분배</a:t>
            </a:r>
            <a:endParaRPr lang="en-US" altLang="ko-KR" sz="2800" kern="0" spc="-2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 marL="514350" indent="-514350">
              <a:lnSpc>
                <a:spcPct val="200000"/>
              </a:lnSpc>
              <a:buAutoNum type="arabicPeriod"/>
            </a:pPr>
            <a:r>
              <a:rPr lang="ko-KR" altLang="en-US" sz="2800" kern="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구현 목록</a:t>
            </a:r>
            <a:endParaRPr lang="en-US" altLang="ko-KR" sz="2800" kern="0" spc="-2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 marL="514350" indent="-514350">
              <a:lnSpc>
                <a:spcPct val="200000"/>
              </a:lnSpc>
              <a:buAutoNum type="arabicPeriod"/>
            </a:pPr>
            <a:r>
              <a:rPr lang="ko-KR" altLang="en-US" sz="2800" kern="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피드백 사항</a:t>
            </a:r>
            <a:endParaRPr lang="en-US" altLang="ko-KR" sz="2800" kern="0" spc="-2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 marL="514350" indent="-514350">
              <a:lnSpc>
                <a:spcPct val="200000"/>
              </a:lnSpc>
              <a:buAutoNum type="arabicPeriod"/>
            </a:pPr>
            <a:r>
              <a:rPr lang="ko-KR" altLang="en-US" sz="2800" kern="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향후 계획</a:t>
            </a:r>
            <a:endParaRPr lang="en-US" altLang="ko-KR" sz="2800" kern="0" spc="-2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FBFB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모서리가 둥근 직사각형 10"/>
          <p:cNvSpPr/>
          <p:nvPr/>
        </p:nvSpPr>
        <p:spPr>
          <a:xfrm>
            <a:off x="285749" y="1257300"/>
            <a:ext cx="17716500" cy="8610600"/>
          </a:xfrm>
          <a:prstGeom prst="roundRect">
            <a:avLst>
              <a:gd name="adj" fmla="val 3151"/>
            </a:avLst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맑은 고딕"/>
              <a:ea typeface="맑은 고딕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285749" y="366537"/>
            <a:ext cx="5734051" cy="64633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vl="0">
              <a:defRPr/>
            </a:pPr>
            <a:r>
              <a:rPr lang="en-US" sz="3600" b="1" kern="0" spc="-300" dirty="0">
                <a:solidFill>
                  <a:srgbClr val="0F0F0E"/>
                </a:solidFill>
                <a:latin typeface="맑은 고딕"/>
                <a:ea typeface="맑은 고딕"/>
              </a:rPr>
              <a:t>1. </a:t>
            </a:r>
            <a:r>
              <a:rPr lang="ko-KR" altLang="en-US" sz="3600" b="1" kern="0" spc="-300" dirty="0">
                <a:solidFill>
                  <a:srgbClr val="0F0F0E"/>
                </a:solidFill>
                <a:latin typeface="맑은 고딕"/>
                <a:ea typeface="맑은 고딕"/>
              </a:rPr>
              <a:t>게임 소개</a:t>
            </a:r>
            <a:endParaRPr lang="en-US" sz="600" b="1" dirty="0">
              <a:latin typeface="맑은 고딕"/>
              <a:ea typeface="맑은 고딕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28700" y="2835176"/>
            <a:ext cx="9982199" cy="4616648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2800" b="1" kern="0" spc="-200" dirty="0">
                <a:solidFill>
                  <a:srgbClr val="000000"/>
                </a:solidFill>
                <a:latin typeface="맑은 고딕"/>
                <a:ea typeface="맑은 고딕"/>
                <a:cs typeface="Gmarket Sans Medium"/>
              </a:rPr>
              <a:t>1) </a:t>
            </a:r>
            <a:r>
              <a:rPr lang="ko-KR" altLang="en-US" sz="2800" b="1" kern="0" spc="-200" dirty="0">
                <a:solidFill>
                  <a:srgbClr val="000000"/>
                </a:solidFill>
                <a:latin typeface="맑은 고딕"/>
                <a:ea typeface="맑은 고딕"/>
                <a:cs typeface="Gmarket Sans Medium"/>
              </a:rPr>
              <a:t>게임 소개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2000" dirty="0"/>
              <a:t>플레이어</a:t>
            </a:r>
            <a:r>
              <a:rPr lang="en-US" altLang="ko-KR" sz="2000" dirty="0"/>
              <a:t>(3</a:t>
            </a:r>
            <a:r>
              <a:rPr lang="ko-KR" altLang="en-US" sz="2000" dirty="0"/>
              <a:t>인칭</a:t>
            </a:r>
            <a:r>
              <a:rPr lang="en-US" altLang="ko-KR" sz="2000" dirty="0"/>
              <a:t>)</a:t>
            </a:r>
            <a:r>
              <a:rPr lang="ko-KR" altLang="en-US" sz="2000" dirty="0"/>
              <a:t>가 각자의 진영에서 출발하여 재화 획득 구역으로 이동</a:t>
            </a:r>
            <a:r>
              <a:rPr lang="en-US" altLang="ko-KR" sz="2000" dirty="0"/>
              <a:t>, </a:t>
            </a:r>
            <a:r>
              <a:rPr lang="ko-KR" altLang="en-US" sz="2000" dirty="0"/>
              <a:t>적</a:t>
            </a:r>
            <a:r>
              <a:rPr lang="en-US" altLang="ko-KR" sz="2000" dirty="0"/>
              <a:t>(AI)</a:t>
            </a:r>
            <a:r>
              <a:rPr lang="ko-KR" altLang="en-US" sz="2000" dirty="0"/>
              <a:t>의 방해를 피해 재화를 획득하고 다시 자신의 진영으로 가져와 점수를 획득</a:t>
            </a:r>
            <a:br>
              <a:rPr lang="en-US" altLang="ko-KR" sz="2000" dirty="0"/>
            </a:br>
            <a:r>
              <a:rPr lang="ko-KR" altLang="en-US" sz="2000" dirty="0"/>
              <a:t>플레이어는 레벨에 배치된 방해 요소나 </a:t>
            </a:r>
            <a:r>
              <a:rPr lang="en-US" altLang="ko-KR" sz="2000" dirty="0"/>
              <a:t>AI</a:t>
            </a:r>
            <a:r>
              <a:rPr lang="ko-KR" altLang="en-US" sz="2000" dirty="0"/>
              <a:t>를 이용해 상대방을 방해하거나 약탈할 수 있으며</a:t>
            </a:r>
            <a:r>
              <a:rPr lang="en-US" altLang="ko-KR" sz="2000" dirty="0"/>
              <a:t>, </a:t>
            </a:r>
            <a:r>
              <a:rPr lang="ko-KR" altLang="en-US" sz="2000" dirty="0"/>
              <a:t>최종적으로 가장 많은 재화를 모은 팀이 승리</a:t>
            </a:r>
            <a:endParaRPr lang="en-US" altLang="ko-KR" sz="2000" dirty="0"/>
          </a:p>
          <a:p>
            <a:pPr>
              <a:lnSpc>
                <a:spcPct val="150000"/>
              </a:lnSpc>
              <a:defRPr/>
            </a:pPr>
            <a:endParaRPr lang="en-US" altLang="ko-KR" sz="2000" kern="0" spc="-200" dirty="0">
              <a:solidFill>
                <a:srgbClr val="000000"/>
              </a:solidFill>
              <a:latin typeface="맑은 고딕"/>
              <a:ea typeface="맑은 고딕"/>
              <a:cs typeface="Gmarket Sans Medium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2800" b="1" kern="0" spc="-200" dirty="0">
                <a:solidFill>
                  <a:srgbClr val="000000"/>
                </a:solidFill>
                <a:latin typeface="맑은 고딕"/>
                <a:ea typeface="맑은 고딕"/>
                <a:cs typeface="Gmarket Sans Medium"/>
              </a:rPr>
              <a:t>2) </a:t>
            </a:r>
            <a:r>
              <a:rPr lang="ko-KR" altLang="en-US" sz="2800" b="1" kern="0" spc="-200" dirty="0">
                <a:solidFill>
                  <a:srgbClr val="000000"/>
                </a:solidFill>
                <a:latin typeface="맑은 고딕"/>
                <a:ea typeface="맑은 고딕"/>
                <a:cs typeface="Gmarket Sans Medium"/>
              </a:rPr>
              <a:t>타겟층</a:t>
            </a:r>
          </a:p>
          <a:p>
            <a:pPr lvl="0">
              <a:lnSpc>
                <a:spcPct val="150000"/>
              </a:lnSpc>
              <a:defRPr/>
            </a:pPr>
            <a:r>
              <a:rPr lang="ko-KR" altLang="en-US" sz="2000" dirty="0"/>
              <a:t>멀티 플레이를 통해 다른 유저와 경쟁하는 것을 즐기고</a:t>
            </a:r>
            <a:r>
              <a:rPr lang="en-US" altLang="ko-KR" sz="2000" dirty="0"/>
              <a:t>, </a:t>
            </a:r>
            <a:r>
              <a:rPr lang="ko-KR" altLang="en-US" sz="2000" dirty="0"/>
              <a:t>아케이드 게임류를 좋아하는 유저 </a:t>
            </a:r>
            <a:r>
              <a:rPr lang="en-US" altLang="ko-KR" sz="2000" dirty="0"/>
              <a:t>10</a:t>
            </a:r>
            <a:r>
              <a:rPr lang="ko-KR" altLang="en-US" sz="2000" dirty="0"/>
              <a:t>대 학생 및 </a:t>
            </a:r>
            <a:r>
              <a:rPr lang="en-US" altLang="ko-KR" sz="2000" dirty="0"/>
              <a:t>20</a:t>
            </a:r>
            <a:r>
              <a:rPr lang="ko-KR" altLang="en-US" sz="2000" dirty="0"/>
              <a:t>대 연령 층을 타겟</a:t>
            </a:r>
            <a:endParaRPr lang="ko-KR" altLang="en-US" sz="2000" kern="0" spc="-200" dirty="0">
              <a:solidFill>
                <a:srgbClr val="000000"/>
              </a:solidFill>
              <a:latin typeface="맑은 고딕"/>
              <a:ea typeface="맑은 고딕"/>
              <a:cs typeface="Gmarket Sans Medium"/>
            </a:endParaRPr>
          </a:p>
        </p:txBody>
      </p:sp>
      <p:pic>
        <p:nvPicPr>
          <p:cNvPr id="1026" name="Picture 2" descr="https://lh7-rt.googleusercontent.com/slidesz/AGV_vUdjuqWVbt5YBuMKg1I6biKLNP-XQFERkVBBd4rbiLN0h57-KjBb0bomjsYyXKPXNpVnsaqsp4i_TlG6LZyvmcU5nXmLBdb_1V8oRubfYS--LZckoup1IybXJf8KTLXTs0BXoFRLji6IBKy5xVgTZg=s2048?key=HDXgNunGO9ouYO1bW9YIPw">
            <a:extLst>
              <a:ext uri="{FF2B5EF4-FFF2-40B4-BE49-F238E27FC236}">
                <a16:creationId xmlns:a16="http://schemas.microsoft.com/office/drawing/2014/main" id="{66BE7EBD-165D-4A11-A205-88D62FECA7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58600" y="3623771"/>
            <a:ext cx="5400000" cy="3039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모서리가 둥근 직사각형 10"/>
          <p:cNvSpPr/>
          <p:nvPr/>
        </p:nvSpPr>
        <p:spPr>
          <a:xfrm>
            <a:off x="285749" y="1257300"/>
            <a:ext cx="17716500" cy="8610600"/>
          </a:xfrm>
          <a:prstGeom prst="roundRect">
            <a:avLst>
              <a:gd name="adj" fmla="val 3151"/>
            </a:avLst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맑은 고딕"/>
              <a:ea typeface="맑은 고딕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285749" y="366537"/>
            <a:ext cx="5734051" cy="64633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vl="0">
              <a:defRPr/>
            </a:pPr>
            <a:r>
              <a:rPr lang="en-US" sz="3600" b="1" kern="0" spc="-300" dirty="0">
                <a:solidFill>
                  <a:srgbClr val="0F0F0E"/>
                </a:solidFill>
                <a:latin typeface="맑은 고딕"/>
                <a:ea typeface="맑은 고딕"/>
              </a:rPr>
              <a:t>1. </a:t>
            </a:r>
            <a:r>
              <a:rPr lang="ko-KR" altLang="en-US" sz="3600" b="1" kern="0" spc="-300" dirty="0">
                <a:solidFill>
                  <a:srgbClr val="0F0F0E"/>
                </a:solidFill>
                <a:latin typeface="맑은 고딕"/>
                <a:ea typeface="맑은 고딕"/>
              </a:rPr>
              <a:t>게임 소개</a:t>
            </a:r>
            <a:endParaRPr lang="en-US" sz="600" b="1" dirty="0">
              <a:latin typeface="맑은 고딕"/>
              <a:ea typeface="맑은 고딕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38201" y="1562100"/>
            <a:ext cx="5486400" cy="738664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2800" b="1" kern="0" spc="-200" dirty="0">
                <a:solidFill>
                  <a:srgbClr val="000000"/>
                </a:solidFill>
                <a:latin typeface="맑은 고딕"/>
                <a:ea typeface="맑은 고딕"/>
                <a:cs typeface="Gmarket Sans Medium"/>
              </a:rPr>
              <a:t>2025 </a:t>
            </a:r>
            <a:r>
              <a:rPr lang="ko-KR" altLang="en-US" sz="2800" b="1" kern="0" spc="-200" dirty="0">
                <a:solidFill>
                  <a:srgbClr val="000000"/>
                </a:solidFill>
                <a:latin typeface="맑은 고딕"/>
                <a:ea typeface="맑은 고딕"/>
                <a:cs typeface="Gmarket Sans Medium"/>
              </a:rPr>
              <a:t>메타버스 엑스포 방문자 통계</a:t>
            </a:r>
            <a:endParaRPr lang="ko-KR" altLang="en-US" sz="2000" kern="0" spc="-200" dirty="0">
              <a:solidFill>
                <a:srgbClr val="000000"/>
              </a:solidFill>
              <a:latin typeface="맑은 고딕"/>
              <a:ea typeface="맑은 고딕"/>
              <a:cs typeface="Gmarket Sans Medium"/>
            </a:endParaRPr>
          </a:p>
        </p:txBody>
      </p:sp>
      <p:graphicFrame>
        <p:nvGraphicFramePr>
          <p:cNvPr id="4" name="차트 3">
            <a:extLst>
              <a:ext uri="{FF2B5EF4-FFF2-40B4-BE49-F238E27FC236}">
                <a16:creationId xmlns:a16="http://schemas.microsoft.com/office/drawing/2014/main" id="{3DB0F811-BA7F-4C55-9EF4-711C2D9423D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09669695"/>
              </p:ext>
            </p:extLst>
          </p:nvPr>
        </p:nvGraphicFramePr>
        <p:xfrm>
          <a:off x="1295400" y="3086100"/>
          <a:ext cx="7200000" cy="48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0" name="차트 9">
            <a:extLst>
              <a:ext uri="{FF2B5EF4-FFF2-40B4-BE49-F238E27FC236}">
                <a16:creationId xmlns:a16="http://schemas.microsoft.com/office/drawing/2014/main" id="{394EBC3D-F049-4FBA-8938-39B5B13C03E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98801416"/>
              </p:ext>
            </p:extLst>
          </p:nvPr>
        </p:nvGraphicFramePr>
        <p:xfrm>
          <a:off x="9792602" y="3086100"/>
          <a:ext cx="7200000" cy="48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2260151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모서리가 둥근 직사각형 10"/>
          <p:cNvSpPr/>
          <p:nvPr/>
        </p:nvSpPr>
        <p:spPr>
          <a:xfrm>
            <a:off x="285749" y="1257300"/>
            <a:ext cx="17716500" cy="8610600"/>
          </a:xfrm>
          <a:prstGeom prst="roundRect">
            <a:avLst>
              <a:gd name="adj" fmla="val 3151"/>
            </a:avLst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맑은 고딕"/>
              <a:ea typeface="맑은 고딕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285749" y="366537"/>
            <a:ext cx="5734051" cy="64633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vl="0">
              <a:defRPr/>
            </a:pPr>
            <a:r>
              <a:rPr lang="en-US" sz="3600" b="1" kern="0" spc="-300" dirty="0">
                <a:solidFill>
                  <a:srgbClr val="0F0F0E"/>
                </a:solidFill>
                <a:latin typeface="맑은 고딕"/>
                <a:ea typeface="맑은 고딕"/>
              </a:rPr>
              <a:t>1. </a:t>
            </a:r>
            <a:r>
              <a:rPr lang="ko-KR" altLang="en-US" sz="3600" b="1" kern="0" spc="-300" dirty="0">
                <a:solidFill>
                  <a:srgbClr val="0F0F0E"/>
                </a:solidFill>
                <a:latin typeface="맑은 고딕"/>
                <a:ea typeface="맑은 고딕"/>
              </a:rPr>
              <a:t>게임 소개</a:t>
            </a:r>
            <a:endParaRPr lang="en-US" sz="600" b="1" dirty="0">
              <a:latin typeface="맑은 고딕"/>
              <a:ea typeface="맑은 고딕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28700" y="2104727"/>
            <a:ext cx="9982199" cy="692497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altLang="ko-KR" sz="2800" b="1" kern="0" spc="-200" dirty="0">
                <a:solidFill>
                  <a:srgbClr val="000000"/>
                </a:solidFill>
                <a:latin typeface="맑은 고딕"/>
                <a:ea typeface="맑은 고딕"/>
                <a:cs typeface="Gmarket Sans Medium"/>
              </a:rPr>
              <a:t>3) </a:t>
            </a:r>
            <a:r>
              <a:rPr lang="ko-KR" altLang="en-US" sz="2800" b="1" kern="0" spc="-200" dirty="0">
                <a:solidFill>
                  <a:srgbClr val="000000"/>
                </a:solidFill>
                <a:latin typeface="맑은 고딕"/>
                <a:ea typeface="맑은 고딕"/>
                <a:cs typeface="Gmarket Sans Medium"/>
              </a:rPr>
              <a:t>진행 방식</a:t>
            </a:r>
          </a:p>
          <a:p>
            <a:pPr lvl="0">
              <a:lnSpc>
                <a:spcPct val="150000"/>
              </a:lnSpc>
              <a:defRPr/>
            </a:pPr>
            <a:r>
              <a:rPr lang="ko-KR" altLang="en-US" sz="2000" kern="0" spc="-200" dirty="0">
                <a:solidFill>
                  <a:srgbClr val="000000"/>
                </a:solidFill>
                <a:latin typeface="맑은 고딕"/>
                <a:ea typeface="맑은 고딕"/>
                <a:cs typeface="Gmarket Sans Medium"/>
              </a:rPr>
              <a:t>총 </a:t>
            </a:r>
            <a:r>
              <a:rPr lang="en-US" altLang="ko-KR" sz="2000" kern="0" spc="-200" dirty="0">
                <a:solidFill>
                  <a:srgbClr val="000000"/>
                </a:solidFill>
                <a:latin typeface="맑은 고딕"/>
                <a:ea typeface="맑은 고딕"/>
                <a:cs typeface="Gmarket Sans Medium"/>
              </a:rPr>
              <a:t>3</a:t>
            </a:r>
            <a:r>
              <a:rPr lang="ko-KR" altLang="en-US" sz="2000" kern="0" spc="-200" dirty="0" err="1">
                <a:solidFill>
                  <a:srgbClr val="000000"/>
                </a:solidFill>
                <a:latin typeface="맑은 고딕"/>
                <a:ea typeface="맑은 고딕"/>
                <a:cs typeface="Gmarket Sans Medium"/>
              </a:rPr>
              <a:t>분동안</a:t>
            </a:r>
            <a:r>
              <a:rPr lang="ko-KR" altLang="en-US" sz="2000" kern="0" spc="-200" dirty="0">
                <a:solidFill>
                  <a:srgbClr val="000000"/>
                </a:solidFill>
                <a:latin typeface="맑은 고딕"/>
                <a:ea typeface="맑은 고딕"/>
                <a:cs typeface="Gmarket Sans Medium"/>
              </a:rPr>
              <a:t> 게임 진행</a:t>
            </a:r>
          </a:p>
          <a:p>
            <a:pPr lvl="0">
              <a:lnSpc>
                <a:spcPct val="150000"/>
              </a:lnSpc>
              <a:defRPr/>
            </a:pPr>
            <a:r>
              <a:rPr lang="ko-KR" altLang="en-US" sz="2000" kern="0" spc="-200" dirty="0">
                <a:solidFill>
                  <a:srgbClr val="000000"/>
                </a:solidFill>
                <a:latin typeface="맑은 고딕"/>
                <a:ea typeface="맑은 고딕"/>
                <a:cs typeface="Gmarket Sans Medium"/>
              </a:rPr>
              <a:t>→ 재화 획득 후 자신의 진영에 저장하여 포인트 획득</a:t>
            </a:r>
          </a:p>
          <a:p>
            <a:pPr lvl="0">
              <a:lnSpc>
                <a:spcPct val="150000"/>
              </a:lnSpc>
              <a:defRPr/>
            </a:pPr>
            <a:r>
              <a:rPr lang="ko-KR" altLang="en-US" sz="2000" kern="0" spc="-200" dirty="0">
                <a:solidFill>
                  <a:srgbClr val="000000"/>
                </a:solidFill>
                <a:latin typeface="맑은 고딕"/>
                <a:ea typeface="맑은 고딕"/>
                <a:cs typeface="Gmarket Sans Medium"/>
              </a:rPr>
              <a:t>→ 아웃 될 시 현재 소지중인 재화를 소실 </a:t>
            </a:r>
            <a:r>
              <a:rPr lang="en-US" altLang="ko-KR" sz="2000" kern="0" spc="-200" dirty="0">
                <a:solidFill>
                  <a:srgbClr val="000000"/>
                </a:solidFill>
                <a:latin typeface="맑은 고딕"/>
                <a:ea typeface="맑은 고딕"/>
                <a:cs typeface="Gmarket Sans Medium"/>
              </a:rPr>
              <a:t>(</a:t>
            </a:r>
            <a:r>
              <a:rPr lang="ko-KR" altLang="en-US" sz="2000" kern="0" spc="-200" dirty="0">
                <a:solidFill>
                  <a:srgbClr val="000000"/>
                </a:solidFill>
                <a:latin typeface="맑은 고딕"/>
                <a:ea typeface="맑은 고딕"/>
                <a:cs typeface="Gmarket Sans Medium"/>
              </a:rPr>
              <a:t>이미 진영에 저장하여 포인트에 반영된 것은 소실되지 않음</a:t>
            </a:r>
            <a:r>
              <a:rPr lang="en-US" altLang="ko-KR" sz="2000" kern="0" spc="-200" dirty="0">
                <a:solidFill>
                  <a:srgbClr val="000000"/>
                </a:solidFill>
                <a:latin typeface="맑은 고딕"/>
                <a:ea typeface="맑은 고딕"/>
                <a:cs typeface="Gmarket Sans Medium"/>
              </a:rPr>
              <a:t>)</a:t>
            </a:r>
          </a:p>
          <a:p>
            <a:pPr lvl="0">
              <a:lnSpc>
                <a:spcPct val="150000"/>
              </a:lnSpc>
              <a:defRPr/>
            </a:pPr>
            <a:r>
              <a:rPr lang="ko-KR" altLang="en-US" sz="2000" kern="0" spc="-200" dirty="0">
                <a:solidFill>
                  <a:srgbClr val="000000"/>
                </a:solidFill>
                <a:latin typeface="맑은 고딕"/>
                <a:ea typeface="맑은 고딕"/>
                <a:cs typeface="Gmarket Sans Medium"/>
              </a:rPr>
              <a:t>→ 상대 진영의 재화를 약탈 할 수 있음</a:t>
            </a:r>
            <a:r>
              <a:rPr lang="en-US" altLang="ko-KR" sz="2000" kern="0" spc="-200" dirty="0">
                <a:solidFill>
                  <a:srgbClr val="000000"/>
                </a:solidFill>
                <a:latin typeface="맑은 고딕"/>
                <a:ea typeface="맑은 고딕"/>
                <a:cs typeface="Gmarket Sans Medium"/>
              </a:rPr>
              <a:t>, </a:t>
            </a:r>
            <a:r>
              <a:rPr lang="ko-KR" altLang="en-US" sz="2000" kern="0" spc="-200" dirty="0">
                <a:solidFill>
                  <a:srgbClr val="000000"/>
                </a:solidFill>
                <a:latin typeface="맑은 고딕"/>
                <a:ea typeface="맑은 고딕"/>
                <a:cs typeface="Gmarket Sans Medium"/>
              </a:rPr>
              <a:t>상대 진영의 재화를 약탈 할 경우 상대방 점수 감소</a:t>
            </a:r>
          </a:p>
          <a:p>
            <a:pPr lvl="0">
              <a:lnSpc>
                <a:spcPct val="150000"/>
              </a:lnSpc>
              <a:defRPr/>
            </a:pPr>
            <a:r>
              <a:rPr lang="ko-KR" altLang="en-US" sz="2000" kern="0" spc="-200" dirty="0">
                <a:solidFill>
                  <a:srgbClr val="000000"/>
                </a:solidFill>
                <a:latin typeface="맑은 고딕"/>
                <a:ea typeface="맑은 고딕"/>
                <a:cs typeface="Gmarket Sans Medium"/>
              </a:rPr>
              <a:t>→ 근거리 사냥꾼에게 피격될 시 바로 </a:t>
            </a:r>
            <a:r>
              <a:rPr lang="en-US" altLang="ko-KR" sz="2000" kern="0" spc="-200" dirty="0">
                <a:solidFill>
                  <a:srgbClr val="000000"/>
                </a:solidFill>
                <a:latin typeface="맑은 고딕"/>
                <a:ea typeface="맑은 고딕"/>
                <a:cs typeface="Gmarket Sans Medium"/>
              </a:rPr>
              <a:t>OUT,</a:t>
            </a:r>
            <a:r>
              <a:rPr lang="ko-KR" altLang="en-US" sz="2000" kern="0" spc="-200" dirty="0">
                <a:solidFill>
                  <a:srgbClr val="000000"/>
                </a:solidFill>
                <a:latin typeface="맑은 고딕"/>
                <a:ea typeface="맑은 고딕"/>
                <a:cs typeface="Gmarket Sans Medium"/>
              </a:rPr>
              <a:t> 원거리 사냥꾼에게는 총에 </a:t>
            </a:r>
            <a:r>
              <a:rPr lang="en-US" altLang="ko-KR" sz="2000" kern="0" spc="-200" dirty="0">
                <a:solidFill>
                  <a:srgbClr val="000000"/>
                </a:solidFill>
                <a:latin typeface="맑은 고딕"/>
                <a:ea typeface="맑은 고딕"/>
                <a:cs typeface="Gmarket Sans Medium"/>
              </a:rPr>
              <a:t>2</a:t>
            </a:r>
            <a:r>
              <a:rPr lang="ko-KR" altLang="en-US" sz="2000" kern="0" spc="-200" dirty="0">
                <a:solidFill>
                  <a:srgbClr val="000000"/>
                </a:solidFill>
                <a:latin typeface="맑은 고딕"/>
                <a:ea typeface="맑은 고딕"/>
                <a:cs typeface="Gmarket Sans Medium"/>
              </a:rPr>
              <a:t>회 피격 시 </a:t>
            </a:r>
            <a:r>
              <a:rPr lang="en-US" altLang="ko-KR" sz="2000" kern="0" spc="-200" dirty="0">
                <a:solidFill>
                  <a:srgbClr val="000000"/>
                </a:solidFill>
                <a:latin typeface="맑은 고딕"/>
                <a:ea typeface="맑은 고딕"/>
                <a:cs typeface="Gmarket Sans Medium"/>
              </a:rPr>
              <a:t>OUT</a:t>
            </a:r>
            <a:r>
              <a:rPr lang="ko-KR" altLang="en-US" sz="2000" kern="0" spc="-200" dirty="0">
                <a:solidFill>
                  <a:srgbClr val="000000"/>
                </a:solidFill>
                <a:latin typeface="맑은 고딕"/>
                <a:ea typeface="맑은 고딕"/>
                <a:cs typeface="Gmarket Sans Medium"/>
              </a:rPr>
              <a:t> </a:t>
            </a:r>
            <a:r>
              <a:rPr lang="en-US" altLang="ko-KR" sz="2000" kern="0" spc="-200" dirty="0">
                <a:solidFill>
                  <a:srgbClr val="000000"/>
                </a:solidFill>
                <a:latin typeface="맑은 고딕"/>
                <a:ea typeface="맑은 고딕"/>
                <a:cs typeface="Gmarket Sans Medium"/>
              </a:rPr>
              <a:t>, </a:t>
            </a:r>
            <a:r>
              <a:rPr lang="ko-KR" altLang="en-US" sz="2000" kern="0" spc="-200" dirty="0">
                <a:solidFill>
                  <a:srgbClr val="000000"/>
                </a:solidFill>
                <a:latin typeface="맑은 고딕"/>
                <a:ea typeface="맑은 고딕"/>
                <a:cs typeface="Gmarket Sans Medium"/>
              </a:rPr>
              <a:t>트랙터와 </a:t>
            </a:r>
            <a:r>
              <a:rPr lang="ko-KR" altLang="en-US" sz="2000" kern="0" spc="-200" dirty="0" err="1">
                <a:solidFill>
                  <a:srgbClr val="000000"/>
                </a:solidFill>
                <a:latin typeface="맑은 고딕"/>
                <a:ea typeface="맑은 고딕"/>
                <a:cs typeface="Gmarket Sans Medium"/>
              </a:rPr>
              <a:t>충돌시</a:t>
            </a:r>
            <a:r>
              <a:rPr lang="ko-KR" altLang="en-US" sz="2000" kern="0" spc="-200" dirty="0">
                <a:solidFill>
                  <a:srgbClr val="000000"/>
                </a:solidFill>
                <a:latin typeface="맑은 고딕"/>
                <a:ea typeface="맑은 고딕"/>
                <a:cs typeface="Gmarket Sans Medium"/>
              </a:rPr>
              <a:t> 바로 </a:t>
            </a:r>
            <a:r>
              <a:rPr lang="en-US" altLang="ko-KR" sz="2000" kern="0" spc="-200" dirty="0">
                <a:solidFill>
                  <a:srgbClr val="000000"/>
                </a:solidFill>
                <a:latin typeface="맑은 고딕"/>
                <a:ea typeface="맑은 고딕"/>
                <a:cs typeface="Gmarket Sans Medium"/>
              </a:rPr>
              <a:t>OUT</a:t>
            </a:r>
          </a:p>
          <a:p>
            <a:pPr lvl="0">
              <a:lnSpc>
                <a:spcPct val="150000"/>
              </a:lnSpc>
              <a:defRPr/>
            </a:pPr>
            <a:r>
              <a:rPr lang="ko-KR" altLang="en-US" sz="2000" kern="0" spc="-200" dirty="0">
                <a:solidFill>
                  <a:srgbClr val="000000"/>
                </a:solidFill>
                <a:latin typeface="맑은 고딕"/>
                <a:ea typeface="맑은 고딕"/>
                <a:cs typeface="Gmarket Sans Medium"/>
              </a:rPr>
              <a:t>→ 최종 점수를 통해 승패 결정</a:t>
            </a:r>
            <a:endParaRPr lang="en-US" altLang="ko-KR" sz="2000" kern="0" spc="-200" dirty="0">
              <a:solidFill>
                <a:srgbClr val="000000"/>
              </a:solidFill>
              <a:latin typeface="맑은 고딕"/>
              <a:ea typeface="맑은 고딕"/>
              <a:cs typeface="Gmarket Sans Medium"/>
            </a:endParaRPr>
          </a:p>
          <a:p>
            <a:pPr>
              <a:lnSpc>
                <a:spcPct val="150000"/>
              </a:lnSpc>
              <a:defRPr/>
            </a:pPr>
            <a:endParaRPr lang="en-US" altLang="ko-KR" sz="2000" kern="0" spc="-200" dirty="0">
              <a:solidFill>
                <a:srgbClr val="000000"/>
              </a:solidFill>
              <a:latin typeface="맑은 고딕"/>
              <a:ea typeface="맑은 고딕"/>
              <a:cs typeface="Gmarket Sans Medium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2800" b="1" kern="0" spc="-200" dirty="0">
                <a:solidFill>
                  <a:srgbClr val="000000"/>
                </a:solidFill>
                <a:latin typeface="맑은 고딕"/>
                <a:ea typeface="맑은 고딕"/>
                <a:cs typeface="Gmarket Sans Medium"/>
              </a:rPr>
              <a:t>4) </a:t>
            </a:r>
            <a:r>
              <a:rPr lang="ko-KR" altLang="en-US" sz="2800" b="1" kern="0" spc="-200" dirty="0">
                <a:solidFill>
                  <a:srgbClr val="000000"/>
                </a:solidFill>
                <a:latin typeface="맑은 고딕"/>
                <a:ea typeface="맑은 고딕"/>
                <a:cs typeface="Gmarket Sans Medium"/>
              </a:rPr>
              <a:t>재미 요소</a:t>
            </a:r>
            <a:endParaRPr lang="en-US" altLang="ko-KR" sz="2800" b="1" kern="0" spc="-200" dirty="0">
              <a:solidFill>
                <a:srgbClr val="000000"/>
              </a:solidFill>
              <a:latin typeface="맑은 고딕"/>
              <a:ea typeface="맑은 고딕"/>
              <a:cs typeface="Gmarket Sans Medium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2000" kern="0" spc="-200" dirty="0">
                <a:solidFill>
                  <a:srgbClr val="000000"/>
                </a:solidFill>
                <a:latin typeface="맑은 고딕"/>
                <a:ea typeface="맑은 고딕"/>
                <a:cs typeface="Gmarket Sans Medium"/>
              </a:rPr>
              <a:t>심리전 </a:t>
            </a:r>
            <a:r>
              <a:rPr lang="en-US" altLang="ko-KR" sz="2000" kern="0" spc="-200" dirty="0">
                <a:solidFill>
                  <a:srgbClr val="000000"/>
                </a:solidFill>
                <a:latin typeface="맑은 고딕"/>
                <a:ea typeface="맑은 고딕"/>
                <a:cs typeface="Gmarket Sans Medium"/>
              </a:rPr>
              <a:t>&amp; </a:t>
            </a:r>
            <a:r>
              <a:rPr lang="ko-KR" altLang="en-US" sz="2000" kern="0" spc="-200" dirty="0" err="1">
                <a:solidFill>
                  <a:srgbClr val="000000"/>
                </a:solidFill>
                <a:latin typeface="맑은 고딕"/>
                <a:ea typeface="맑은 고딕"/>
                <a:cs typeface="Gmarket Sans Medium"/>
              </a:rPr>
              <a:t>전략성</a:t>
            </a:r>
            <a:r>
              <a:rPr lang="ko-KR" altLang="en-US" sz="2000" kern="0" spc="-200" dirty="0">
                <a:solidFill>
                  <a:srgbClr val="000000"/>
                </a:solidFill>
                <a:latin typeface="맑은 고딕"/>
                <a:ea typeface="맑은 고딕"/>
                <a:cs typeface="Gmarket Sans Medium"/>
              </a:rPr>
              <a:t> </a:t>
            </a:r>
            <a:r>
              <a:rPr lang="en-US" altLang="ko-KR" sz="2000" kern="0" spc="-200" dirty="0">
                <a:solidFill>
                  <a:srgbClr val="000000"/>
                </a:solidFill>
                <a:latin typeface="맑은 고딕"/>
                <a:ea typeface="맑은 고딕"/>
                <a:cs typeface="Gmarket Sans Medium"/>
              </a:rPr>
              <a:t>: </a:t>
            </a:r>
            <a:r>
              <a:rPr lang="ko-KR" altLang="en-US" sz="2000" kern="0" spc="-200" dirty="0">
                <a:solidFill>
                  <a:srgbClr val="000000"/>
                </a:solidFill>
                <a:latin typeface="맑은 고딕"/>
                <a:ea typeface="맑은 고딕"/>
                <a:cs typeface="Gmarket Sans Medium"/>
              </a:rPr>
              <a:t>상대를 속이고 </a:t>
            </a:r>
            <a:r>
              <a:rPr lang="en-US" altLang="ko-KR" sz="2000" kern="0" spc="-200" dirty="0">
                <a:solidFill>
                  <a:srgbClr val="000000"/>
                </a:solidFill>
                <a:latin typeface="맑은 고딕"/>
                <a:ea typeface="맑은 고딕"/>
                <a:cs typeface="Gmarket Sans Medium"/>
              </a:rPr>
              <a:t>AI</a:t>
            </a:r>
            <a:r>
              <a:rPr lang="ko-KR" altLang="en-US" sz="2000" kern="0" spc="-200" dirty="0">
                <a:solidFill>
                  <a:srgbClr val="000000"/>
                </a:solidFill>
                <a:latin typeface="맑은 고딕"/>
                <a:ea typeface="맑은 고딕"/>
                <a:cs typeface="Gmarket Sans Medium"/>
              </a:rPr>
              <a:t>를 유도하여 제거하거나 직접 아이템을 사용한 공격을 통해 상대방을 제거하는 재미</a:t>
            </a:r>
          </a:p>
          <a:p>
            <a:pPr lvl="0">
              <a:lnSpc>
                <a:spcPct val="150000"/>
              </a:lnSpc>
              <a:defRPr/>
            </a:pPr>
            <a:r>
              <a:rPr lang="ko-KR" altLang="en-US" sz="2000" kern="0" spc="-200" dirty="0">
                <a:solidFill>
                  <a:srgbClr val="000000"/>
                </a:solidFill>
                <a:latin typeface="맑은 고딕"/>
                <a:ea typeface="맑은 고딕"/>
                <a:cs typeface="Gmarket Sans Medium"/>
              </a:rPr>
              <a:t>다양한 동물 캐릭터와 해당 캐릭터들의 고유 특성 및 스킬 등 다양성</a:t>
            </a:r>
          </a:p>
        </p:txBody>
      </p:sp>
      <p:pic>
        <p:nvPicPr>
          <p:cNvPr id="2050" name="Picture 2" descr="https://lh7-rt.googleusercontent.com/slidesz/AGV_vUeIgd5EnerTOwXjNzy8ZrhnvIEq_x9GV3mjOPdiVNFX0XKSqLTgOPvR-9_KMq7--ddRSP_J8YdLDdulC6KeVm0jVWMBfyE6OuwuZv8pzQ9bX3kwywC8hnyEN0YhBI51e6-jC4Usid9ekdFp8pZmcJg=s2048?key=HDXgNunGO9ouYO1bW9YIPw">
            <a:extLst>
              <a:ext uri="{FF2B5EF4-FFF2-40B4-BE49-F238E27FC236}">
                <a16:creationId xmlns:a16="http://schemas.microsoft.com/office/drawing/2014/main" id="{800063B2-654D-4AE5-9BAE-FAF41FF6FA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96800" y="2383256"/>
            <a:ext cx="3600000" cy="2142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lh7-rt.googleusercontent.com/slidesz/AGV_vUdPCZDhCdutweBGe-QNFtZ_bA2KUcQR3y3rcVJhjKtWQSYJvTNN-HzEAtEt4lxGQiGwXaA2QtNJ9VzndF7whf-_sROXXcjzQ_5AAxiemmQU3_0jNRXIfgnKiw-U8VKvrX-uy6ptinpQFxiWgsH48Jw=s2048?key=HDXgNunGO9ouYO1bW9YIPw">
            <a:extLst>
              <a:ext uri="{FF2B5EF4-FFF2-40B4-BE49-F238E27FC236}">
                <a16:creationId xmlns:a16="http://schemas.microsoft.com/office/drawing/2014/main" id="{9F1839E2-6F67-402A-A467-F2BD29C48F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96800" y="4769970"/>
            <a:ext cx="3600000" cy="2095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lh7-rt.googleusercontent.com/slidesz/AGV_vUcCbdt5rncpCd-E86Ox6rtSxigIl7030QY5uh-7XCXs0jIdu2fBYhBqllCE9hhLm9yy69S4wysdAwnWW79f6anE_jd3ceCVrRTakqe2x0_4RfRCDapyBMhgaNJtzqpwbuRGLcv6lGcfKLhoIVxa9xk=s2048?key=HDXgNunGO9ouYO1bW9YIPw">
            <a:extLst>
              <a:ext uri="{FF2B5EF4-FFF2-40B4-BE49-F238E27FC236}">
                <a16:creationId xmlns:a16="http://schemas.microsoft.com/office/drawing/2014/main" id="{C9476B32-94DC-4E28-8F0C-F48FA2F093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96800" y="7109414"/>
            <a:ext cx="3600000" cy="192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9395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모서리가 둥근 직사각형 10"/>
          <p:cNvSpPr/>
          <p:nvPr/>
        </p:nvSpPr>
        <p:spPr>
          <a:xfrm>
            <a:off x="285749" y="1257300"/>
            <a:ext cx="17716500" cy="8610600"/>
          </a:xfrm>
          <a:prstGeom prst="roundRect">
            <a:avLst>
              <a:gd name="adj" fmla="val 3151"/>
            </a:avLst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맑은 고딕"/>
              <a:ea typeface="맑은 고딕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285749" y="366537"/>
            <a:ext cx="5734051" cy="64633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vl="0">
              <a:defRPr/>
            </a:pPr>
            <a:r>
              <a:rPr lang="en-US" sz="3600" b="1" kern="0" spc="-300" dirty="0">
                <a:solidFill>
                  <a:srgbClr val="0F0F0E"/>
                </a:solidFill>
                <a:latin typeface="맑은 고딕"/>
                <a:ea typeface="맑은 고딕"/>
              </a:rPr>
              <a:t>1. </a:t>
            </a:r>
            <a:r>
              <a:rPr lang="ko-KR" altLang="en-US" sz="3600" b="1" kern="0" spc="-300" dirty="0">
                <a:solidFill>
                  <a:srgbClr val="0F0F0E"/>
                </a:solidFill>
                <a:latin typeface="맑은 고딕"/>
                <a:ea typeface="맑은 고딕"/>
              </a:rPr>
              <a:t>게임 소개</a:t>
            </a:r>
            <a:endParaRPr lang="en-US" sz="600" b="1" dirty="0">
              <a:latin typeface="맑은 고딕"/>
              <a:ea typeface="맑은 고딕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108A617-3A73-4F67-9AB9-93941D5AD6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3086100"/>
            <a:ext cx="8296275" cy="562927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EDE1F2C-4EA7-40B7-AF7C-ABA91D0E32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4200" y="2171699"/>
            <a:ext cx="6134100" cy="7458075"/>
          </a:xfrm>
          <a:prstGeom prst="rect">
            <a:avLst/>
          </a:prstGeom>
        </p:spPr>
      </p:pic>
      <p:sp>
        <p:nvSpPr>
          <p:cNvPr id="16" name="Rectangle 1">
            <a:extLst>
              <a:ext uri="{FF2B5EF4-FFF2-40B4-BE49-F238E27FC236}">
                <a16:creationId xmlns:a16="http://schemas.microsoft.com/office/drawing/2014/main" id="{265576B2-03CD-4663-9E04-46CDDCC997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1714500"/>
            <a:ext cx="365760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32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게임 플레이 흐름도</a:t>
            </a:r>
            <a:endParaRPr kumimoji="0" lang="ko-KR" altLang="ko-KR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954663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모서리가 둥근 직사각형 10"/>
          <p:cNvSpPr/>
          <p:nvPr/>
        </p:nvSpPr>
        <p:spPr>
          <a:xfrm>
            <a:off x="285749" y="1257300"/>
            <a:ext cx="17716500" cy="8610600"/>
          </a:xfrm>
          <a:prstGeom prst="roundRect">
            <a:avLst>
              <a:gd name="adj" fmla="val 3151"/>
            </a:avLst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맑은 고딕"/>
              <a:ea typeface="맑은 고딕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285749" y="366537"/>
            <a:ext cx="5734051" cy="64633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vl="0">
              <a:defRPr/>
            </a:pPr>
            <a:r>
              <a:rPr lang="en-US" sz="3600" b="1" kern="0" spc="-300" dirty="0">
                <a:solidFill>
                  <a:srgbClr val="0F0F0E"/>
                </a:solidFill>
                <a:latin typeface="맑은 고딕"/>
                <a:ea typeface="맑은 고딕"/>
              </a:rPr>
              <a:t>1. </a:t>
            </a:r>
            <a:r>
              <a:rPr lang="ko-KR" altLang="en-US" sz="3600" b="1" kern="0" spc="-300" dirty="0">
                <a:solidFill>
                  <a:srgbClr val="0F0F0E"/>
                </a:solidFill>
                <a:latin typeface="맑은 고딕"/>
                <a:ea typeface="맑은 고딕"/>
              </a:rPr>
              <a:t>게임 소개</a:t>
            </a:r>
            <a:endParaRPr lang="en-US" sz="600" b="1" dirty="0">
              <a:latin typeface="맑은 고딕"/>
              <a:ea typeface="맑은 고딕"/>
            </a:endParaRPr>
          </a:p>
        </p:txBody>
      </p:sp>
      <p:sp>
        <p:nvSpPr>
          <p:cNvPr id="16" name="Rectangle 1">
            <a:extLst>
              <a:ext uri="{FF2B5EF4-FFF2-40B4-BE49-F238E27FC236}">
                <a16:creationId xmlns:a16="http://schemas.microsoft.com/office/drawing/2014/main" id="{265576B2-03CD-4663-9E04-46CDDCC997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1714500"/>
            <a:ext cx="365760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32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네트워크 구조</a:t>
            </a:r>
            <a:endParaRPr kumimoji="0" lang="ko-KR" altLang="ko-KR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1026" name="Picture 2" descr="https://lh7-rt.googleusercontent.com/slidesz/AGV_vUeRGORfkzzDEJgj5oCz3DE7wr6pAgipmgkIQql0MRMFFXAAPNhKvMdbbSOm_qe2EZX4_NKl9HoSwisq7m9BgCkyaLM8PpuI_mQJXYLrCFjALgUXzKPuOnwPDR_A-DeG9Te0IBiL6Le26k1o2NYPmQ=s2048?key=HDXgNunGO9ouYO1bW9YIPw">
            <a:extLst>
              <a:ext uri="{FF2B5EF4-FFF2-40B4-BE49-F238E27FC236}">
                <a16:creationId xmlns:a16="http://schemas.microsoft.com/office/drawing/2014/main" id="{480562FF-0360-4C3B-8D4D-2603895FAA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29" t="-7422" r="-2659" b="-1906"/>
          <a:stretch/>
        </p:blipFill>
        <p:spPr bwMode="auto">
          <a:xfrm>
            <a:off x="9642764" y="2476500"/>
            <a:ext cx="7315200" cy="6878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843CA9B-DAB4-4976-BFC9-FE2A274A875D}"/>
              </a:ext>
            </a:extLst>
          </p:cNvPr>
          <p:cNvSpPr txBox="1"/>
          <p:nvPr/>
        </p:nvSpPr>
        <p:spPr>
          <a:xfrm>
            <a:off x="2438400" y="4039106"/>
            <a:ext cx="57912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서버 권한 중심의 네트워크 구조</a:t>
            </a:r>
            <a:endParaRPr lang="en-US" altLang="ko-KR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결정은 서버가 최종 판단하며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</a:p>
          <a:p>
            <a:pPr>
              <a:lnSpc>
                <a:spcPct val="200000"/>
              </a:lnSpc>
            </a:pP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클라이언트는 요청만 </a:t>
            </a:r>
            <a:r>
              <a:rPr lang="ko-KR" altLang="en-US" sz="2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보내므로써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2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치트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방지 및 판정에 대한 일관성 유지</a:t>
            </a:r>
          </a:p>
        </p:txBody>
      </p:sp>
    </p:spTree>
    <p:extLst>
      <p:ext uri="{BB962C8B-B14F-4D97-AF65-F5344CB8AC3E}">
        <p14:creationId xmlns:p14="http://schemas.microsoft.com/office/powerpoint/2010/main" val="1121759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모서리가 둥근 직사각형 10"/>
          <p:cNvSpPr/>
          <p:nvPr/>
        </p:nvSpPr>
        <p:spPr>
          <a:xfrm>
            <a:off x="285749" y="1257300"/>
            <a:ext cx="17716500" cy="8610600"/>
          </a:xfrm>
          <a:prstGeom prst="roundRect">
            <a:avLst>
              <a:gd name="adj" fmla="val 3151"/>
            </a:avLst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맑은 고딕"/>
              <a:ea typeface="맑은 고딕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285749" y="419100"/>
            <a:ext cx="5734051" cy="64633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vl="0">
              <a:defRPr/>
            </a:pPr>
            <a:r>
              <a:rPr lang="en-US" sz="3600" b="1" kern="0" spc="-300" dirty="0">
                <a:solidFill>
                  <a:srgbClr val="0F0F0E"/>
                </a:solidFill>
                <a:latin typeface="맑은 고딕"/>
                <a:ea typeface="맑은 고딕"/>
              </a:rPr>
              <a:t>2. </a:t>
            </a:r>
            <a:r>
              <a:rPr lang="ko-KR" altLang="en-US" sz="3600" b="1" kern="0" spc="-300" dirty="0">
                <a:solidFill>
                  <a:srgbClr val="0F0F0E"/>
                </a:solidFill>
                <a:latin typeface="맑은 고딕"/>
                <a:ea typeface="맑은 고딕"/>
              </a:rPr>
              <a:t>역할 분배</a:t>
            </a:r>
            <a:endParaRPr lang="en-US" sz="600" b="1" dirty="0">
              <a:latin typeface="맑은 고딕"/>
              <a:ea typeface="맑은 고딕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FD36C36-F3C6-4CB9-8688-47612E9C666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2705100"/>
            <a:ext cx="1800000" cy="1800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09F1503-40FC-4EDA-8248-AFA4665F333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02075" y="2885100"/>
            <a:ext cx="1440000" cy="14400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B17D26D-6AAF-4313-8130-852971D9DA8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0850" y="2933700"/>
            <a:ext cx="1440000" cy="1440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29B6363-5A4A-4958-A262-56E92FB52B8B}"/>
              </a:ext>
            </a:extLst>
          </p:cNvPr>
          <p:cNvSpPr txBox="1"/>
          <p:nvPr/>
        </p:nvSpPr>
        <p:spPr>
          <a:xfrm>
            <a:off x="2959350" y="4566068"/>
            <a:ext cx="963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err="1"/>
              <a:t>김재완</a:t>
            </a:r>
            <a:endParaRPr lang="ko-KR" altLang="en-US" sz="20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2A1740E-7633-471F-BD88-29A82BAEA800}"/>
              </a:ext>
            </a:extLst>
          </p:cNvPr>
          <p:cNvSpPr txBox="1"/>
          <p:nvPr/>
        </p:nvSpPr>
        <p:spPr>
          <a:xfrm>
            <a:off x="8267100" y="4566068"/>
            <a:ext cx="963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이준우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DF5C967-A651-40B2-A7A0-8958CDBE9CA5}"/>
              </a:ext>
            </a:extLst>
          </p:cNvPr>
          <p:cNvSpPr txBox="1"/>
          <p:nvPr/>
        </p:nvSpPr>
        <p:spPr>
          <a:xfrm>
            <a:off x="13540575" y="4566068"/>
            <a:ext cx="963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err="1"/>
              <a:t>홍혜승</a:t>
            </a:r>
            <a:endParaRPr lang="ko-KR" altLang="en-US" sz="20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CBB571-2F32-4E45-AE53-0988D31BD0E8}"/>
              </a:ext>
            </a:extLst>
          </p:cNvPr>
          <p:cNvSpPr txBox="1"/>
          <p:nvPr/>
        </p:nvSpPr>
        <p:spPr>
          <a:xfrm>
            <a:off x="2309700" y="5267235"/>
            <a:ext cx="22623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/>
              <a:t>아이템</a:t>
            </a:r>
            <a:endParaRPr lang="en-US" altLang="ko-KR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/>
              <a:t>UI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/>
              <a:t>게임 시스템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8A5D3E4-A51A-4485-BDAA-8FE7EAF2F28C}"/>
              </a:ext>
            </a:extLst>
          </p:cNvPr>
          <p:cNvSpPr txBox="1"/>
          <p:nvPr/>
        </p:nvSpPr>
        <p:spPr>
          <a:xfrm>
            <a:off x="7617450" y="5267235"/>
            <a:ext cx="22623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/>
              <a:t>플레이어</a:t>
            </a:r>
            <a:endParaRPr lang="en-US" altLang="ko-KR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/>
              <a:t>레벨 디자인</a:t>
            </a:r>
            <a:endParaRPr lang="en-US" altLang="ko-KR" sz="2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61EA70A-67D9-4DDE-B0CD-3F2EDBA2B294}"/>
              </a:ext>
            </a:extLst>
          </p:cNvPr>
          <p:cNvSpPr txBox="1"/>
          <p:nvPr/>
        </p:nvSpPr>
        <p:spPr>
          <a:xfrm>
            <a:off x="12725400" y="5267235"/>
            <a:ext cx="2593350" cy="11400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/>
              <a:t>적 </a:t>
            </a:r>
            <a:r>
              <a:rPr lang="en-US" altLang="ko-KR" sz="2400" dirty="0"/>
              <a:t>AI, </a:t>
            </a:r>
            <a:r>
              <a:rPr lang="ko-KR" altLang="en-US" sz="2400" dirty="0"/>
              <a:t>방해요소</a:t>
            </a:r>
            <a:endParaRPr lang="en-US" altLang="ko-KR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/>
              <a:t>튜토리얼 맵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3783221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모서리가 둥근 직사각형 10"/>
          <p:cNvSpPr/>
          <p:nvPr/>
        </p:nvSpPr>
        <p:spPr>
          <a:xfrm>
            <a:off x="285749" y="1257300"/>
            <a:ext cx="17716500" cy="8610600"/>
          </a:xfrm>
          <a:prstGeom prst="roundRect">
            <a:avLst>
              <a:gd name="adj" fmla="val 3151"/>
            </a:avLst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맑은 고딕"/>
              <a:ea typeface="맑은 고딕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285749" y="366537"/>
            <a:ext cx="5734051" cy="64633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vl="0">
              <a:defRPr/>
            </a:pPr>
            <a:r>
              <a:rPr lang="en-US" sz="3600" b="1" kern="0" spc="-300" dirty="0">
                <a:solidFill>
                  <a:srgbClr val="0F0F0E"/>
                </a:solidFill>
                <a:latin typeface="맑은 고딕"/>
                <a:ea typeface="맑은 고딕"/>
              </a:rPr>
              <a:t>2. </a:t>
            </a:r>
            <a:r>
              <a:rPr lang="ko-KR" altLang="en-US" sz="3600" b="1" kern="0" spc="-300" dirty="0">
                <a:solidFill>
                  <a:srgbClr val="0F0F0E"/>
                </a:solidFill>
                <a:latin typeface="맑은 고딕"/>
                <a:ea typeface="맑은 고딕"/>
              </a:rPr>
              <a:t>역할 분배</a:t>
            </a:r>
            <a:endParaRPr lang="en-US" sz="600" b="1" dirty="0">
              <a:latin typeface="맑은 고딕"/>
              <a:ea typeface="맑은 고딕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742B4DBE-3005-4CAD-A126-2D5E4E0D7A67}"/>
              </a:ext>
            </a:extLst>
          </p:cNvPr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3877800699"/>
              </p:ext>
            </p:extLst>
          </p:nvPr>
        </p:nvGraphicFramePr>
        <p:xfrm>
          <a:off x="2781299" y="3314700"/>
          <a:ext cx="12725401" cy="4495801"/>
        </p:xfrm>
        <a:graphic>
          <a:graphicData uri="http://schemas.openxmlformats.org/drawingml/2006/table">
            <a:tbl>
              <a:tblPr/>
              <a:tblGrid>
                <a:gridCol w="2076289">
                  <a:extLst>
                    <a:ext uri="{9D8B030D-6E8A-4147-A177-3AD203B41FA5}">
                      <a16:colId xmlns:a16="http://schemas.microsoft.com/office/drawing/2014/main" val="2104065729"/>
                    </a:ext>
                  </a:extLst>
                </a:gridCol>
                <a:gridCol w="1331139">
                  <a:extLst>
                    <a:ext uri="{9D8B030D-6E8A-4147-A177-3AD203B41FA5}">
                      <a16:colId xmlns:a16="http://schemas.microsoft.com/office/drawing/2014/main" val="3785720228"/>
                    </a:ext>
                  </a:extLst>
                </a:gridCol>
                <a:gridCol w="1331139">
                  <a:extLst>
                    <a:ext uri="{9D8B030D-6E8A-4147-A177-3AD203B41FA5}">
                      <a16:colId xmlns:a16="http://schemas.microsoft.com/office/drawing/2014/main" val="2489269031"/>
                    </a:ext>
                  </a:extLst>
                </a:gridCol>
                <a:gridCol w="1331139">
                  <a:extLst>
                    <a:ext uri="{9D8B030D-6E8A-4147-A177-3AD203B41FA5}">
                      <a16:colId xmlns:a16="http://schemas.microsoft.com/office/drawing/2014/main" val="367574256"/>
                    </a:ext>
                  </a:extLst>
                </a:gridCol>
                <a:gridCol w="1331139">
                  <a:extLst>
                    <a:ext uri="{9D8B030D-6E8A-4147-A177-3AD203B41FA5}">
                      <a16:colId xmlns:a16="http://schemas.microsoft.com/office/drawing/2014/main" val="3322505641"/>
                    </a:ext>
                  </a:extLst>
                </a:gridCol>
                <a:gridCol w="1331139">
                  <a:extLst>
                    <a:ext uri="{9D8B030D-6E8A-4147-A177-3AD203B41FA5}">
                      <a16:colId xmlns:a16="http://schemas.microsoft.com/office/drawing/2014/main" val="807594346"/>
                    </a:ext>
                  </a:extLst>
                </a:gridCol>
                <a:gridCol w="1331139">
                  <a:extLst>
                    <a:ext uri="{9D8B030D-6E8A-4147-A177-3AD203B41FA5}">
                      <a16:colId xmlns:a16="http://schemas.microsoft.com/office/drawing/2014/main" val="3113791508"/>
                    </a:ext>
                  </a:extLst>
                </a:gridCol>
                <a:gridCol w="1331139">
                  <a:extLst>
                    <a:ext uri="{9D8B030D-6E8A-4147-A177-3AD203B41FA5}">
                      <a16:colId xmlns:a16="http://schemas.microsoft.com/office/drawing/2014/main" val="3200188856"/>
                    </a:ext>
                  </a:extLst>
                </a:gridCol>
                <a:gridCol w="1331139">
                  <a:extLst>
                    <a:ext uri="{9D8B030D-6E8A-4147-A177-3AD203B41FA5}">
                      <a16:colId xmlns:a16="http://schemas.microsoft.com/office/drawing/2014/main" val="1969187782"/>
                    </a:ext>
                  </a:extLst>
                </a:gridCol>
              </a:tblGrid>
              <a:tr h="826946">
                <a:tc rowSpan="2"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Milestone</a:t>
                      </a:r>
                      <a:endParaRPr lang="en-US" sz="1800" dirty="0">
                        <a:effectLst/>
                      </a:endParaRPr>
                    </a:p>
                  </a:txBody>
                  <a:tcPr marL="51464" marR="51464" marT="28071" marB="280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2025</a:t>
                      </a:r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년 </a:t>
                      </a:r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월</a:t>
                      </a:r>
                      <a:endParaRPr lang="ko-KR" altLang="en-US" sz="1800" dirty="0">
                        <a:effectLst/>
                      </a:endParaRPr>
                    </a:p>
                  </a:txBody>
                  <a:tcPr marL="51464" marR="51464" marT="28071" marB="280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2025</a:t>
                      </a:r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년 </a:t>
                      </a:r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월</a:t>
                      </a:r>
                      <a:endParaRPr lang="ko-KR" altLang="en-US" sz="1800" dirty="0">
                        <a:effectLst/>
                      </a:endParaRPr>
                    </a:p>
                  </a:txBody>
                  <a:tcPr marL="51464" marR="51464" marT="28071" marB="280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7240153"/>
                  </a:ext>
                </a:extLst>
              </a:tr>
              <a:tr h="73377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주차</a:t>
                      </a:r>
                      <a:endParaRPr lang="ko-KR" altLang="en-US" sz="1800" dirty="0">
                        <a:effectLst/>
                      </a:endParaRPr>
                    </a:p>
                  </a:txBody>
                  <a:tcPr marL="51464" marR="51464" marT="28071" marB="280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주차</a:t>
                      </a:r>
                      <a:endParaRPr lang="ko-KR" altLang="en-US" sz="1800">
                        <a:effectLst/>
                      </a:endParaRPr>
                    </a:p>
                  </a:txBody>
                  <a:tcPr marL="51464" marR="51464" marT="28071" marB="280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주차</a:t>
                      </a:r>
                      <a:endParaRPr lang="ko-KR" altLang="en-US" sz="1800">
                        <a:effectLst/>
                      </a:endParaRPr>
                    </a:p>
                  </a:txBody>
                  <a:tcPr marL="51464" marR="51464" marT="28071" marB="280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주차</a:t>
                      </a:r>
                      <a:endParaRPr lang="ko-KR" altLang="en-US" sz="1800">
                        <a:effectLst/>
                      </a:endParaRPr>
                    </a:p>
                  </a:txBody>
                  <a:tcPr marL="51464" marR="51464" marT="28071" marB="280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</a:t>
                      </a:r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주차</a:t>
                      </a:r>
                      <a:endParaRPr lang="ko-KR" altLang="en-US" sz="1800">
                        <a:effectLst/>
                      </a:endParaRPr>
                    </a:p>
                  </a:txBody>
                  <a:tcPr marL="51464" marR="51464" marT="28071" marB="280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주차</a:t>
                      </a:r>
                      <a:endParaRPr lang="ko-KR" altLang="en-US" sz="1800">
                        <a:effectLst/>
                      </a:endParaRPr>
                    </a:p>
                  </a:txBody>
                  <a:tcPr marL="51464" marR="51464" marT="28071" marB="280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주차</a:t>
                      </a:r>
                      <a:endParaRPr lang="ko-KR" altLang="en-US" sz="1800">
                        <a:effectLst/>
                      </a:endParaRPr>
                    </a:p>
                  </a:txBody>
                  <a:tcPr marL="51464" marR="51464" marT="28071" marB="280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주차</a:t>
                      </a:r>
                      <a:endParaRPr lang="ko-KR" altLang="en-US" sz="1800">
                        <a:effectLst/>
                      </a:endParaRPr>
                    </a:p>
                  </a:txBody>
                  <a:tcPr marL="51464" marR="51464" marT="28071" marB="280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2745080"/>
                  </a:ext>
                </a:extLst>
              </a:tr>
              <a:tr h="733771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기획</a:t>
                      </a:r>
                      <a:endParaRPr lang="ko-KR" altLang="en-US" sz="1800" dirty="0">
                        <a:effectLst/>
                      </a:endParaRPr>
                    </a:p>
                  </a:txBody>
                  <a:tcPr marL="51464" marR="51464" marT="28071" marB="280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게임 기획</a:t>
                      </a:r>
                      <a:endParaRPr lang="ko-KR" altLang="en-US" sz="1800" dirty="0">
                        <a:effectLst/>
                      </a:endParaRPr>
                    </a:p>
                  </a:txBody>
                  <a:tcPr marL="51464" marR="51464" marT="28071" marB="280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9C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기획 수정</a:t>
                      </a:r>
                      <a:endParaRPr lang="ko-KR" altLang="en-US" sz="1800" dirty="0">
                        <a:effectLst/>
                      </a:endParaRPr>
                    </a:p>
                  </a:txBody>
                  <a:tcPr marL="51464" marR="51464" marT="28071" marB="280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9C3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1800">
                          <a:effectLst/>
                        </a:rPr>
                        <a:t> </a:t>
                      </a:r>
                    </a:p>
                  </a:txBody>
                  <a:tcPr marL="51464" marR="51464" marT="28071" marB="280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1800">
                          <a:effectLst/>
                        </a:rPr>
                        <a:t> </a:t>
                      </a:r>
                    </a:p>
                  </a:txBody>
                  <a:tcPr marL="51464" marR="51464" marT="28071" marB="280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1800">
                          <a:effectLst/>
                        </a:rPr>
                        <a:t> </a:t>
                      </a:r>
                    </a:p>
                  </a:txBody>
                  <a:tcPr marL="51464" marR="51464" marT="28071" marB="280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1800">
                          <a:effectLst/>
                        </a:rPr>
                        <a:t> </a:t>
                      </a:r>
                    </a:p>
                  </a:txBody>
                  <a:tcPr marL="51464" marR="51464" marT="28071" marB="280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1800">
                          <a:effectLst/>
                        </a:rPr>
                        <a:t> </a:t>
                      </a:r>
                    </a:p>
                  </a:txBody>
                  <a:tcPr marL="51464" marR="51464" marT="28071" marB="280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1800">
                          <a:effectLst/>
                        </a:rPr>
                        <a:t> </a:t>
                      </a:r>
                    </a:p>
                  </a:txBody>
                  <a:tcPr marL="51464" marR="51464" marT="28071" marB="280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6922949"/>
                  </a:ext>
                </a:extLst>
              </a:tr>
              <a:tr h="733771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프로토 타입</a:t>
                      </a:r>
                      <a:endParaRPr lang="ko-KR" altLang="en-US" sz="1800" dirty="0">
                        <a:effectLst/>
                      </a:endParaRPr>
                    </a:p>
                  </a:txBody>
                  <a:tcPr marL="51464" marR="51464" marT="28071" marB="280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1800" dirty="0">
                          <a:effectLst/>
                        </a:rPr>
                        <a:t> </a:t>
                      </a:r>
                    </a:p>
                  </a:txBody>
                  <a:tcPr marL="51464" marR="51464" marT="28071" marB="280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로직 </a:t>
                      </a:r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/ </a:t>
                      </a:r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네트워크</a:t>
                      </a:r>
                      <a:endParaRPr lang="ko-KR" altLang="en-US" sz="1800" dirty="0">
                        <a:effectLst/>
                      </a:endParaRPr>
                    </a:p>
                  </a:txBody>
                  <a:tcPr marL="51464" marR="51464" marT="28071" marB="280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AD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1800">
                          <a:effectLst/>
                        </a:rPr>
                        <a:t> </a:t>
                      </a:r>
                    </a:p>
                  </a:txBody>
                  <a:tcPr marL="51464" marR="51464" marT="28071" marB="280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1800">
                          <a:effectLst/>
                        </a:rPr>
                        <a:t> </a:t>
                      </a:r>
                    </a:p>
                  </a:txBody>
                  <a:tcPr marL="51464" marR="51464" marT="28071" marB="280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1800">
                          <a:effectLst/>
                        </a:rPr>
                        <a:t> </a:t>
                      </a:r>
                    </a:p>
                  </a:txBody>
                  <a:tcPr marL="51464" marR="51464" marT="28071" marB="280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1800">
                          <a:effectLst/>
                        </a:rPr>
                        <a:t> </a:t>
                      </a:r>
                    </a:p>
                  </a:txBody>
                  <a:tcPr marL="51464" marR="51464" marT="28071" marB="280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1800">
                          <a:effectLst/>
                        </a:rPr>
                        <a:t> </a:t>
                      </a:r>
                    </a:p>
                  </a:txBody>
                  <a:tcPr marL="51464" marR="51464" marT="28071" marB="280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627840"/>
                  </a:ext>
                </a:extLst>
              </a:tr>
              <a:tr h="733771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알파</a:t>
                      </a:r>
                      <a:endParaRPr lang="ko-KR" altLang="en-US" sz="1800" dirty="0">
                        <a:effectLst/>
                      </a:endParaRPr>
                    </a:p>
                  </a:txBody>
                  <a:tcPr marL="51464" marR="51464" marT="28071" marB="280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1800">
                          <a:effectLst/>
                        </a:rPr>
                        <a:t> </a:t>
                      </a:r>
                    </a:p>
                  </a:txBody>
                  <a:tcPr marL="51464" marR="51464" marT="28071" marB="280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1800" dirty="0">
                          <a:effectLst/>
                        </a:rPr>
                        <a:t> </a:t>
                      </a:r>
                    </a:p>
                  </a:txBody>
                  <a:tcPr marL="51464" marR="51464" marT="28071" marB="280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1800" dirty="0">
                          <a:effectLst/>
                        </a:rPr>
                        <a:t> </a:t>
                      </a:r>
                    </a:p>
                  </a:txBody>
                  <a:tcPr marL="51464" marR="51464" marT="28071" marB="280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UI / </a:t>
                      </a:r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레벨 및 컨셉 맞추기</a:t>
                      </a:r>
                      <a:endParaRPr lang="ko-KR" altLang="en-US" sz="1800" dirty="0">
                        <a:effectLst/>
                      </a:endParaRPr>
                    </a:p>
                  </a:txBody>
                  <a:tcPr marL="51464" marR="51464" marT="28071" marB="280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1800" dirty="0">
                          <a:effectLst/>
                        </a:rPr>
                        <a:t> </a:t>
                      </a:r>
                    </a:p>
                  </a:txBody>
                  <a:tcPr marL="51464" marR="51464" marT="28071" marB="280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1800" dirty="0">
                          <a:effectLst/>
                        </a:rPr>
                        <a:t> </a:t>
                      </a:r>
                    </a:p>
                  </a:txBody>
                  <a:tcPr marL="51464" marR="51464" marT="28071" marB="280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1800" dirty="0">
                          <a:effectLst/>
                        </a:rPr>
                        <a:t> </a:t>
                      </a:r>
                    </a:p>
                  </a:txBody>
                  <a:tcPr marL="51464" marR="51464" marT="28071" marB="280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9625028"/>
                  </a:ext>
                </a:extLst>
              </a:tr>
              <a:tr h="733771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베타</a:t>
                      </a:r>
                      <a:endParaRPr lang="ko-KR" altLang="en-US" sz="1800" dirty="0">
                        <a:effectLst/>
                      </a:endParaRPr>
                    </a:p>
                  </a:txBody>
                  <a:tcPr marL="51464" marR="51464" marT="28071" marB="280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1800">
                          <a:effectLst/>
                        </a:rPr>
                        <a:t> </a:t>
                      </a:r>
                    </a:p>
                  </a:txBody>
                  <a:tcPr marL="51464" marR="51464" marT="28071" marB="280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1800">
                          <a:effectLst/>
                        </a:rPr>
                        <a:t> </a:t>
                      </a:r>
                    </a:p>
                  </a:txBody>
                  <a:tcPr marL="51464" marR="51464" marT="28071" marB="280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1800" dirty="0">
                          <a:effectLst/>
                        </a:rPr>
                        <a:t> </a:t>
                      </a:r>
                    </a:p>
                  </a:txBody>
                  <a:tcPr marL="51464" marR="51464" marT="28071" marB="280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1800" dirty="0">
                          <a:effectLst/>
                        </a:rPr>
                        <a:t> </a:t>
                      </a:r>
                    </a:p>
                  </a:txBody>
                  <a:tcPr marL="51464" marR="51464" marT="28071" marB="280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1800" dirty="0">
                          <a:effectLst/>
                        </a:rPr>
                        <a:t> </a:t>
                      </a:r>
                    </a:p>
                  </a:txBody>
                  <a:tcPr marL="51464" marR="51464" marT="28071" marB="280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최종 점검</a:t>
                      </a:r>
                      <a:endParaRPr lang="ko-KR" altLang="en-US" sz="1800" dirty="0">
                        <a:effectLst/>
                      </a:endParaRPr>
                    </a:p>
                  </a:txBody>
                  <a:tcPr marL="51464" marR="51464" marT="28071" marB="280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엑스포 참여</a:t>
                      </a:r>
                      <a:endParaRPr lang="ko-KR" altLang="en-US" sz="1800" dirty="0">
                        <a:effectLst/>
                      </a:endParaRPr>
                    </a:p>
                  </a:txBody>
                  <a:tcPr marL="51464" marR="51464" marT="28071" marB="280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이슈 수정</a:t>
                      </a:r>
                      <a:endParaRPr lang="ko-KR" altLang="en-US" sz="1800" dirty="0">
                        <a:effectLst/>
                      </a:endParaRPr>
                    </a:p>
                  </a:txBody>
                  <a:tcPr marL="51464" marR="51464" marT="28071" marB="280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D5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1306996"/>
                  </a:ext>
                </a:extLst>
              </a:tr>
            </a:tbl>
          </a:graphicData>
        </a:graphic>
      </p:graphicFrame>
      <p:sp>
        <p:nvSpPr>
          <p:cNvPr id="5" name="Rectangle 1">
            <a:extLst>
              <a:ext uri="{FF2B5EF4-FFF2-40B4-BE49-F238E27FC236}">
                <a16:creationId xmlns:a16="http://schemas.microsoft.com/office/drawing/2014/main" id="{C040B9D5-4B5E-4307-AAB7-12447DAFCC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0" y="2024786"/>
            <a:ext cx="213360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32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개발 일정</a:t>
            </a:r>
            <a:endParaRPr kumimoji="0" lang="ko-KR" altLang="ko-KR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675096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664</TotalTime>
  <Words>726</Words>
  <Application>Microsoft Office PowerPoint</Application>
  <PresentationFormat>사용자 지정</PresentationFormat>
  <Paragraphs>176</Paragraphs>
  <Slides>15</Slides>
  <Notes>14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2" baseType="lpstr">
      <vt:lpstr>?? ??</vt:lpstr>
      <vt:lpstr>Gmarket Sans Bold</vt:lpstr>
      <vt:lpstr>Gmarket Sans Medium</vt:lpstr>
      <vt:lpstr>맑은 고딕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>officegen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강형석</dc:creator>
  <cp:lastModifiedBy>MSI</cp:lastModifiedBy>
  <cp:revision>228</cp:revision>
  <dcterms:created xsi:type="dcterms:W3CDTF">2022-04-21T18:31:52Z</dcterms:created>
  <dcterms:modified xsi:type="dcterms:W3CDTF">2025-06-30T02:12:41Z</dcterms:modified>
  <cp:version/>
</cp:coreProperties>
</file>